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AD07C-7196-4A11-AD72-781F75DA2B30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EB3424-8574-4414-B4B9-8A2A7765D274}">
      <dgm:prSet phldrT="[Text]" custT="1"/>
      <dgm:spPr/>
      <dgm:t>
        <a:bodyPr/>
        <a:lstStyle/>
        <a:p>
          <a:r>
            <a:rPr lang="en-US" sz="2000" smtClean="0"/>
            <a:t>Low prevalence </a:t>
          </a:r>
        </a:p>
        <a:p>
          <a:r>
            <a:rPr lang="en-US" sz="2000" smtClean="0"/>
            <a:t>(&lt;1%)</a:t>
          </a:r>
          <a:endParaRPr lang="en-US" sz="2000" dirty="0"/>
        </a:p>
      </dgm:t>
    </dgm:pt>
    <dgm:pt modelId="{13E06494-208C-45C1-9421-2208D4C74C4E}" type="parTrans" cxnId="{3388C1AB-63FF-4CE3-9DFC-D09068BC82EF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BB00BF6A-8DD3-4B28-BA2D-DA8A014D6AE5}" type="sibTrans" cxnId="{3388C1AB-63FF-4CE3-9DFC-D09068BC82EF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06553117-378B-41C0-AC3A-787D8304EB9B}">
      <dgm:prSet phldrT="[Text]" custT="1"/>
      <dgm:spPr/>
      <dgm:t>
        <a:bodyPr/>
        <a:lstStyle/>
        <a:p>
          <a:r>
            <a:rPr lang="en-US" sz="2000" dirty="0" smtClean="0"/>
            <a:t>Punjab, Himachal Pradesh</a:t>
          </a:r>
          <a:endParaRPr lang="en-US" sz="2000" dirty="0"/>
        </a:p>
      </dgm:t>
    </dgm:pt>
    <dgm:pt modelId="{A3D91919-05FC-4F40-8F45-C21D5C378839}" type="parTrans" cxnId="{8C6488D6-AC0F-4631-8A7E-37D8600F70E7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2AB46A19-232F-4709-BC08-AE7BA796878C}" type="sibTrans" cxnId="{8C6488D6-AC0F-4631-8A7E-37D8600F70E7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10AE7483-76FB-465E-9B50-E93C911F1E02}">
      <dgm:prSet phldrT="[Text]" custT="1"/>
      <dgm:spPr/>
      <dgm:t>
        <a:bodyPr/>
        <a:lstStyle/>
        <a:p>
          <a:r>
            <a:rPr lang="en-US" sz="2000" smtClean="0"/>
            <a:t>Delhi, West Bengal &amp; North Eastern states</a:t>
          </a:r>
          <a:endParaRPr lang="en-US" sz="2000" dirty="0"/>
        </a:p>
      </dgm:t>
    </dgm:pt>
    <dgm:pt modelId="{B089B72A-F50D-4C08-A665-1A81192F4C99}" type="parTrans" cxnId="{FFFF7B17-7C2E-47F5-99BB-F95E457B3A63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4371D2B7-660C-4A79-B7E8-F1AC839DF7E0}" type="sibTrans" cxnId="{FFFF7B17-7C2E-47F5-99BB-F95E457B3A63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00D5D8E3-6165-475E-B534-1FA10649FE35}">
      <dgm:prSet phldrT="[Text]" custT="1"/>
      <dgm:spPr/>
      <dgm:t>
        <a:bodyPr/>
        <a:lstStyle/>
        <a:p>
          <a:r>
            <a:rPr lang="en-US" sz="2000" smtClean="0"/>
            <a:t>Moderate prevalence </a:t>
          </a:r>
        </a:p>
        <a:p>
          <a:r>
            <a:rPr lang="en-US" sz="2000" smtClean="0"/>
            <a:t>(1 to 1. 49 %)</a:t>
          </a:r>
          <a:endParaRPr lang="en-US" sz="2000" dirty="0"/>
        </a:p>
      </dgm:t>
    </dgm:pt>
    <dgm:pt modelId="{687D0CA9-B83D-4E6C-A81A-5C323E9B951F}" type="parTrans" cxnId="{1975371C-A50E-45D8-A019-B178B98388B0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FD87CD18-D609-4419-961B-0866BEABD385}" type="sibTrans" cxnId="{1975371C-A50E-45D8-A019-B178B98388B0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DF127881-4A25-48F6-96AD-B0855314BCCF}">
      <dgm:prSet phldrT="[Text]" custT="1"/>
      <dgm:spPr/>
      <dgm:t>
        <a:bodyPr/>
        <a:lstStyle/>
        <a:p>
          <a:r>
            <a:rPr lang="en-US" sz="2000" dirty="0" smtClean="0"/>
            <a:t>Gujarat, Haryana, Kerala, Assam, </a:t>
          </a:r>
          <a:endParaRPr lang="en-US" sz="2000" dirty="0"/>
        </a:p>
      </dgm:t>
    </dgm:pt>
    <dgm:pt modelId="{32793FC8-0047-4E15-B1AA-30C223F952C3}" type="parTrans" cxnId="{1E3AD275-28AB-4A23-BB93-357CBE17869F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7D089E74-F0F5-47C8-AAAB-B868EFBBFF6F}" type="sibTrans" cxnId="{1E3AD275-28AB-4A23-BB93-357CBE17869F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3B3F2BA0-3D7F-46FB-AB47-03E02ED1D0FB}">
      <dgm:prSet phldrT="[Text]" custT="1"/>
      <dgm:spPr/>
      <dgm:t>
        <a:bodyPr/>
        <a:lstStyle/>
        <a:p>
          <a:r>
            <a:rPr lang="en-US" sz="2000" smtClean="0"/>
            <a:t>Karnataka, Andhra Pradesh &amp; Bihar</a:t>
          </a:r>
          <a:endParaRPr lang="en-US" sz="2000" dirty="0"/>
        </a:p>
      </dgm:t>
    </dgm:pt>
    <dgm:pt modelId="{D4637E3B-19F5-4620-BE0B-80250881C07D}" type="parTrans" cxnId="{C0D6C0E6-AD9F-4AB9-8621-8238BC6DD40A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2B9F85B9-DDDE-4116-85CF-1D5B4E9B1435}" type="sibTrans" cxnId="{C0D6C0E6-AD9F-4AB9-8621-8238BC6DD40A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C9E8A40C-2E01-4BA9-BF5F-B8BA1EDCCA38}">
      <dgm:prSet phldrT="[Text]" custT="1"/>
      <dgm:spPr/>
      <dgm:t>
        <a:bodyPr/>
        <a:lstStyle/>
        <a:p>
          <a:r>
            <a:rPr lang="en-US" sz="2000" smtClean="0"/>
            <a:t>High prevalence </a:t>
          </a:r>
        </a:p>
        <a:p>
          <a:r>
            <a:rPr lang="en-US" sz="2000" smtClean="0"/>
            <a:t>(1.5 to 1.99 %)</a:t>
          </a:r>
          <a:endParaRPr lang="en-US" sz="2000" dirty="0"/>
        </a:p>
      </dgm:t>
    </dgm:pt>
    <dgm:pt modelId="{0B7D5C05-3DF9-446A-A941-9AEC8B11068E}" type="parTrans" cxnId="{543D32D8-1440-4714-9588-525B78B8EFA5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896E9FC1-2BE3-4604-A5BD-351E423A355F}" type="sibTrans" cxnId="{543D32D8-1440-4714-9588-525B78B8EFA5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AAD52857-022E-46B9-96DA-9ED01FBF0F0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Maharashtra</a:t>
          </a:r>
          <a:r>
            <a:rPr lang="en-US" sz="2000" dirty="0" smtClean="0"/>
            <a:t>, Orissa</a:t>
          </a:r>
          <a:endParaRPr lang="en-US" sz="2000" dirty="0"/>
        </a:p>
      </dgm:t>
    </dgm:pt>
    <dgm:pt modelId="{7AB96856-FDBA-468F-AEB0-A5FA0EAD1369}" type="parTrans" cxnId="{CD5968BE-6AE8-4880-91F8-2CAD1BA0142C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85B2C4CA-AF07-4783-AE86-2958E48B5549}" type="sibTrans" cxnId="{CD5968BE-6AE8-4880-91F8-2CAD1BA0142C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3B803337-1D69-4B67-AEC8-FC81B216A071}">
      <dgm:prSet phldrT="[Text]" custT="1"/>
      <dgm:spPr/>
      <dgm:t>
        <a:bodyPr/>
        <a:lstStyle/>
        <a:p>
          <a:r>
            <a:rPr lang="en-US" sz="2000" smtClean="0"/>
            <a:t>Tamilnadu and Uttar Pradesh</a:t>
          </a:r>
          <a:endParaRPr lang="en-US" sz="2000" dirty="0"/>
        </a:p>
      </dgm:t>
    </dgm:pt>
    <dgm:pt modelId="{5B354C4E-EA65-4DBB-A459-E3DF435E92DB}" type="parTrans" cxnId="{DE550AD4-8CC0-4430-96A6-A1859B27C57F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99FFDB96-601C-4BD5-BA42-21B4D49F66C0}" type="sibTrans" cxnId="{DE550AD4-8CC0-4430-96A6-A1859B27C57F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C1B9C907-36D2-44B7-A62C-764526F876E9}">
      <dgm:prSet custT="1"/>
      <dgm:spPr/>
      <dgm:t>
        <a:bodyPr/>
        <a:lstStyle/>
        <a:p>
          <a:r>
            <a:rPr lang="en-US" sz="2000" smtClean="0"/>
            <a:t>Very high prevalence (2 % and above)</a:t>
          </a:r>
          <a:endParaRPr lang="en-US" sz="2000" dirty="0"/>
        </a:p>
      </dgm:t>
    </dgm:pt>
    <dgm:pt modelId="{269495ED-D55A-4E87-9A00-E3183D397E84}" type="parTrans" cxnId="{027039FC-216B-47CC-BBD9-15169E4099F4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C1B85A26-ECFA-4695-8DB6-D3FD418C4A81}" type="sibTrans" cxnId="{027039FC-216B-47CC-BBD9-15169E4099F4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968FEE0A-9AE0-4E3A-92B3-1C629A9411EB}">
      <dgm:prSet custT="1"/>
      <dgm:spPr/>
      <dgm:t>
        <a:bodyPr/>
        <a:lstStyle/>
        <a:p>
          <a:r>
            <a:rPr lang="en-US" sz="2000" dirty="0" smtClean="0"/>
            <a:t>Madhya Pradesh </a:t>
          </a:r>
          <a:endParaRPr lang="en-US" sz="2000" dirty="0"/>
        </a:p>
      </dgm:t>
    </dgm:pt>
    <dgm:pt modelId="{3FE55074-12BD-48F4-B7C2-6AEAF458F4AA}" type="parTrans" cxnId="{D9ACF0FA-585A-4147-BDB0-1759B2459127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464CE1AF-EA29-4B9A-98D1-5917D53C24B1}" type="sibTrans" cxnId="{D9ACF0FA-585A-4147-BDB0-1759B2459127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81999D25-3DFC-4878-BB98-0E6C246B8CEB}">
      <dgm:prSet custT="1"/>
      <dgm:spPr/>
      <dgm:t>
        <a:bodyPr/>
        <a:lstStyle/>
        <a:p>
          <a:r>
            <a:rPr lang="en-US" sz="2000" smtClean="0"/>
            <a:t>Rajashtan &amp; Jammu &amp; kashmir</a:t>
          </a:r>
          <a:endParaRPr lang="en-US" sz="2000" dirty="0"/>
        </a:p>
      </dgm:t>
    </dgm:pt>
    <dgm:pt modelId="{DCCB672B-693B-4D32-8F01-FA71BE899164}" type="parTrans" cxnId="{EC9DC1DF-6D6D-45BC-9115-0F135E561FD1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8C74E1F8-895C-43D4-9113-693251936ECF}" type="sibTrans" cxnId="{EC9DC1DF-6D6D-45BC-9115-0F135E561FD1}">
      <dgm:prSet/>
      <dgm:spPr/>
      <dgm:t>
        <a:bodyPr/>
        <a:lstStyle/>
        <a:p>
          <a:endParaRPr lang="en-US" sz="2000">
            <a:solidFill>
              <a:srgbClr val="FFFF00"/>
            </a:solidFill>
          </a:endParaRPr>
        </a:p>
      </dgm:t>
    </dgm:pt>
    <dgm:pt modelId="{721625B6-0995-41EF-B6AA-2F6146E31955}">
      <dgm:prSet phldrT="[Text]" custT="1"/>
      <dgm:spPr/>
      <dgm:t>
        <a:bodyPr/>
        <a:lstStyle/>
        <a:p>
          <a:endParaRPr lang="en-US" sz="600" dirty="0"/>
        </a:p>
      </dgm:t>
    </dgm:pt>
    <dgm:pt modelId="{8FFC6153-46BA-4121-8AC8-5162651382C7}" type="parTrans" cxnId="{CD924147-8862-4C68-9568-FB63784AD973}">
      <dgm:prSet/>
      <dgm:spPr/>
    </dgm:pt>
    <dgm:pt modelId="{DBF5B7BE-139C-4ADB-A4B6-452262722D8A}" type="sibTrans" cxnId="{CD924147-8862-4C68-9568-FB63784AD973}">
      <dgm:prSet/>
      <dgm:spPr/>
    </dgm:pt>
    <dgm:pt modelId="{0DB961AD-BF97-4EC1-8CAE-3960E16970B9}">
      <dgm:prSet phldrT="[Text]" custT="1"/>
      <dgm:spPr/>
      <dgm:t>
        <a:bodyPr/>
        <a:lstStyle/>
        <a:p>
          <a:endParaRPr lang="en-US" sz="700" dirty="0"/>
        </a:p>
      </dgm:t>
    </dgm:pt>
    <dgm:pt modelId="{D34FEB89-8ACF-4C9F-BA03-A6FDA37FB999}" type="parTrans" cxnId="{F313AB88-9E8F-4F1A-A6BB-E3ADBE83D319}">
      <dgm:prSet/>
      <dgm:spPr/>
    </dgm:pt>
    <dgm:pt modelId="{43E308B1-A074-4537-B6CC-ACF3A9E63BD7}" type="sibTrans" cxnId="{F313AB88-9E8F-4F1A-A6BB-E3ADBE83D319}">
      <dgm:prSet/>
      <dgm:spPr/>
    </dgm:pt>
    <dgm:pt modelId="{44286258-CE1B-4267-9C00-73139A288563}">
      <dgm:prSet phldrT="[Text]" custT="1"/>
      <dgm:spPr/>
      <dgm:t>
        <a:bodyPr/>
        <a:lstStyle/>
        <a:p>
          <a:endParaRPr lang="en-US" sz="900" dirty="0"/>
        </a:p>
      </dgm:t>
    </dgm:pt>
    <dgm:pt modelId="{E87C2F2C-1446-4B52-8EB5-6205376151C4}" type="parTrans" cxnId="{04980242-207D-456F-83A0-FB35B9283920}">
      <dgm:prSet/>
      <dgm:spPr/>
    </dgm:pt>
    <dgm:pt modelId="{1898FF8A-A585-4344-8FE5-5F022C74636B}" type="sibTrans" cxnId="{04980242-207D-456F-83A0-FB35B9283920}">
      <dgm:prSet/>
      <dgm:spPr/>
    </dgm:pt>
    <dgm:pt modelId="{DE9D698C-9FC1-4CCF-B126-3B40456E434F}">
      <dgm:prSet custT="1"/>
      <dgm:spPr/>
      <dgm:t>
        <a:bodyPr/>
        <a:lstStyle/>
        <a:p>
          <a:endParaRPr lang="en-US" sz="800" dirty="0"/>
        </a:p>
      </dgm:t>
    </dgm:pt>
    <dgm:pt modelId="{1D63F10A-8F82-4DBA-8740-BC0646DBD462}" type="parTrans" cxnId="{8F3AB326-6923-491F-B6DC-03EB0C020461}">
      <dgm:prSet/>
      <dgm:spPr/>
    </dgm:pt>
    <dgm:pt modelId="{F80A0F93-1BDA-4FDC-9ED9-5AD27934618B}" type="sibTrans" cxnId="{8F3AB326-6923-491F-B6DC-03EB0C020461}">
      <dgm:prSet/>
      <dgm:spPr/>
    </dgm:pt>
    <dgm:pt modelId="{9A33D1EF-9EDE-4BD1-8657-971FB98C846B}" type="pres">
      <dgm:prSet presAssocID="{111AD07C-7196-4A11-AD72-781F75DA2B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54B268-4A42-4453-8D9D-6D8F6B2D51CD}" type="pres">
      <dgm:prSet presAssocID="{E4EB3424-8574-4414-B4B9-8A2A7765D274}" presName="linNode" presStyleCnt="0"/>
      <dgm:spPr/>
    </dgm:pt>
    <dgm:pt modelId="{D53519EC-3666-4C79-B0FB-725F2E3A8E52}" type="pres">
      <dgm:prSet presAssocID="{E4EB3424-8574-4414-B4B9-8A2A7765D27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30C3E-B64C-4716-8D96-8E6C3F702C29}" type="pres">
      <dgm:prSet presAssocID="{E4EB3424-8574-4414-B4B9-8A2A7765D274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4AC04-8FB3-4CBB-8280-A2148FAAD21B}" type="pres">
      <dgm:prSet presAssocID="{BB00BF6A-8DD3-4B28-BA2D-DA8A014D6AE5}" presName="spacing" presStyleCnt="0"/>
      <dgm:spPr/>
    </dgm:pt>
    <dgm:pt modelId="{2B59984F-BDB8-4DF9-8228-CE41D4B3C9B1}" type="pres">
      <dgm:prSet presAssocID="{00D5D8E3-6165-475E-B534-1FA10649FE35}" presName="linNode" presStyleCnt="0"/>
      <dgm:spPr/>
    </dgm:pt>
    <dgm:pt modelId="{ACB3D73D-7322-467D-A360-4063E8D1C3C9}" type="pres">
      <dgm:prSet presAssocID="{00D5D8E3-6165-475E-B534-1FA10649FE3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B133-8E37-4400-9D41-6B79CB2D8278}" type="pres">
      <dgm:prSet presAssocID="{00D5D8E3-6165-475E-B534-1FA10649FE3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A0571-155E-4A06-BF8E-83D70B6F51C7}" type="pres">
      <dgm:prSet presAssocID="{FD87CD18-D609-4419-961B-0866BEABD385}" presName="spacing" presStyleCnt="0"/>
      <dgm:spPr/>
    </dgm:pt>
    <dgm:pt modelId="{5860C6FD-C875-42B6-A4B9-FA81242F97F8}" type="pres">
      <dgm:prSet presAssocID="{C9E8A40C-2E01-4BA9-BF5F-B8BA1EDCCA38}" presName="linNode" presStyleCnt="0"/>
      <dgm:spPr/>
    </dgm:pt>
    <dgm:pt modelId="{EAFD3915-B5C0-4CB0-ADF7-BB7D2C82EB77}" type="pres">
      <dgm:prSet presAssocID="{C9E8A40C-2E01-4BA9-BF5F-B8BA1EDCCA3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121EF-0B7F-421A-A651-36EA8DBB0A6C}" type="pres">
      <dgm:prSet presAssocID="{C9E8A40C-2E01-4BA9-BF5F-B8BA1EDCCA38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C39EF-6913-4220-9076-E83AB27D69D2}" type="pres">
      <dgm:prSet presAssocID="{896E9FC1-2BE3-4604-A5BD-351E423A355F}" presName="spacing" presStyleCnt="0"/>
      <dgm:spPr/>
    </dgm:pt>
    <dgm:pt modelId="{B4286C21-0FF9-491B-BCCE-405D1174E6BA}" type="pres">
      <dgm:prSet presAssocID="{C1B9C907-36D2-44B7-A62C-764526F876E9}" presName="linNode" presStyleCnt="0"/>
      <dgm:spPr/>
    </dgm:pt>
    <dgm:pt modelId="{DAC0FEBA-FDAE-44A4-AD9B-908B7B17152C}" type="pres">
      <dgm:prSet presAssocID="{C1B9C907-36D2-44B7-A62C-764526F876E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95745-0A25-4F61-BFF7-65023D2AB7D3}" type="pres">
      <dgm:prSet presAssocID="{C1B9C907-36D2-44B7-A62C-764526F876E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D32D8-1440-4714-9588-525B78B8EFA5}" srcId="{111AD07C-7196-4A11-AD72-781F75DA2B30}" destId="{C9E8A40C-2E01-4BA9-BF5F-B8BA1EDCCA38}" srcOrd="2" destOrd="0" parTransId="{0B7D5C05-3DF9-446A-A941-9AEC8B11068E}" sibTransId="{896E9FC1-2BE3-4604-A5BD-351E423A355F}"/>
    <dgm:cxn modelId="{211E366A-1462-45E9-9517-27080312CF7A}" type="presOf" srcId="{111AD07C-7196-4A11-AD72-781F75DA2B30}" destId="{9A33D1EF-9EDE-4BD1-8657-971FB98C846B}" srcOrd="0" destOrd="0" presId="urn:microsoft.com/office/officeart/2005/8/layout/vList6"/>
    <dgm:cxn modelId="{027039FC-216B-47CC-BBD9-15169E4099F4}" srcId="{111AD07C-7196-4A11-AD72-781F75DA2B30}" destId="{C1B9C907-36D2-44B7-A62C-764526F876E9}" srcOrd="3" destOrd="0" parTransId="{269495ED-D55A-4E87-9A00-E3183D397E84}" sibTransId="{C1B85A26-ECFA-4695-8DB6-D3FD418C4A81}"/>
    <dgm:cxn modelId="{FFFF7B17-7C2E-47F5-99BB-F95E457B3A63}" srcId="{E4EB3424-8574-4414-B4B9-8A2A7765D274}" destId="{10AE7483-76FB-465E-9B50-E93C911F1E02}" srcOrd="2" destOrd="0" parTransId="{B089B72A-F50D-4C08-A665-1A81192F4C99}" sibTransId="{4371D2B7-660C-4A79-B7E8-F1AC839DF7E0}"/>
    <dgm:cxn modelId="{9E357A2D-0BB4-4387-9A23-EA21DF1D59CC}" type="presOf" srcId="{E4EB3424-8574-4414-B4B9-8A2A7765D274}" destId="{D53519EC-3666-4C79-B0FB-725F2E3A8E52}" srcOrd="0" destOrd="0" presId="urn:microsoft.com/office/officeart/2005/8/layout/vList6"/>
    <dgm:cxn modelId="{1975371C-A50E-45D8-A019-B178B98388B0}" srcId="{111AD07C-7196-4A11-AD72-781F75DA2B30}" destId="{00D5D8E3-6165-475E-B534-1FA10649FE35}" srcOrd="1" destOrd="0" parTransId="{687D0CA9-B83D-4E6C-A81A-5C323E9B951F}" sibTransId="{FD87CD18-D609-4419-961B-0866BEABD385}"/>
    <dgm:cxn modelId="{012F9C03-AB9C-46B3-B694-E6B96351227D}" type="presOf" srcId="{81999D25-3DFC-4878-BB98-0E6C246B8CEB}" destId="{FEA95745-0A25-4F61-BFF7-65023D2AB7D3}" srcOrd="0" destOrd="2" presId="urn:microsoft.com/office/officeart/2005/8/layout/vList6"/>
    <dgm:cxn modelId="{1E3AD275-28AB-4A23-BB93-357CBE17869F}" srcId="{00D5D8E3-6165-475E-B534-1FA10649FE35}" destId="{DF127881-4A25-48F6-96AD-B0855314BCCF}" srcOrd="1" destOrd="0" parTransId="{32793FC8-0047-4E15-B1AA-30C223F952C3}" sibTransId="{7D089E74-F0F5-47C8-AAAB-B868EFBBFF6F}"/>
    <dgm:cxn modelId="{5BE7899E-6987-41CC-8421-CF98C06F90DD}" type="presOf" srcId="{C9E8A40C-2E01-4BA9-BF5F-B8BA1EDCCA38}" destId="{EAFD3915-B5C0-4CB0-ADF7-BB7D2C82EB77}" srcOrd="0" destOrd="0" presId="urn:microsoft.com/office/officeart/2005/8/layout/vList6"/>
    <dgm:cxn modelId="{850C0636-2C2A-4DF4-AB25-057CA469A848}" type="presOf" srcId="{C1B9C907-36D2-44B7-A62C-764526F876E9}" destId="{DAC0FEBA-FDAE-44A4-AD9B-908B7B17152C}" srcOrd="0" destOrd="0" presId="urn:microsoft.com/office/officeart/2005/8/layout/vList6"/>
    <dgm:cxn modelId="{41045105-9FF8-43C1-8E3A-9E8D4AC0A80E}" type="presOf" srcId="{3B3F2BA0-3D7F-46FB-AB47-03E02ED1D0FB}" destId="{B513B133-8E37-4400-9D41-6B79CB2D8278}" srcOrd="0" destOrd="2" presId="urn:microsoft.com/office/officeart/2005/8/layout/vList6"/>
    <dgm:cxn modelId="{99B511D3-83BE-4523-80BD-023CF8F73108}" type="presOf" srcId="{DF127881-4A25-48F6-96AD-B0855314BCCF}" destId="{B513B133-8E37-4400-9D41-6B79CB2D8278}" srcOrd="0" destOrd="1" presId="urn:microsoft.com/office/officeart/2005/8/layout/vList6"/>
    <dgm:cxn modelId="{F313AB88-9E8F-4F1A-A6BB-E3ADBE83D319}" srcId="{00D5D8E3-6165-475E-B534-1FA10649FE35}" destId="{0DB961AD-BF97-4EC1-8CAE-3960E16970B9}" srcOrd="0" destOrd="0" parTransId="{D34FEB89-8ACF-4C9F-BA03-A6FDA37FB999}" sibTransId="{43E308B1-A074-4537-B6CC-ACF3A9E63BD7}"/>
    <dgm:cxn modelId="{10A389FB-4032-426F-92B7-0BDC9AE18DFB}" type="presOf" srcId="{3B803337-1D69-4B67-AEC8-FC81B216A071}" destId="{2FC121EF-0B7F-421A-A651-36EA8DBB0A6C}" srcOrd="0" destOrd="2" presId="urn:microsoft.com/office/officeart/2005/8/layout/vList6"/>
    <dgm:cxn modelId="{1DD6F24A-720B-487D-882F-876A1C4309C0}" type="presOf" srcId="{AAD52857-022E-46B9-96DA-9ED01FBF0F00}" destId="{2FC121EF-0B7F-421A-A651-36EA8DBB0A6C}" srcOrd="0" destOrd="1" presId="urn:microsoft.com/office/officeart/2005/8/layout/vList6"/>
    <dgm:cxn modelId="{8F3AB326-6923-491F-B6DC-03EB0C020461}" srcId="{C1B9C907-36D2-44B7-A62C-764526F876E9}" destId="{DE9D698C-9FC1-4CCF-B126-3B40456E434F}" srcOrd="0" destOrd="0" parTransId="{1D63F10A-8F82-4DBA-8740-BC0646DBD462}" sibTransId="{F80A0F93-1BDA-4FDC-9ED9-5AD27934618B}"/>
    <dgm:cxn modelId="{D9ACF0FA-585A-4147-BDB0-1759B2459127}" srcId="{C1B9C907-36D2-44B7-A62C-764526F876E9}" destId="{968FEE0A-9AE0-4E3A-92B3-1C629A9411EB}" srcOrd="1" destOrd="0" parTransId="{3FE55074-12BD-48F4-B7C2-6AEAF458F4AA}" sibTransId="{464CE1AF-EA29-4B9A-98D1-5917D53C24B1}"/>
    <dgm:cxn modelId="{CD5968BE-6AE8-4880-91F8-2CAD1BA0142C}" srcId="{C9E8A40C-2E01-4BA9-BF5F-B8BA1EDCCA38}" destId="{AAD52857-022E-46B9-96DA-9ED01FBF0F00}" srcOrd="1" destOrd="0" parTransId="{7AB96856-FDBA-468F-AEB0-A5FA0EAD1369}" sibTransId="{85B2C4CA-AF07-4783-AE86-2958E48B5549}"/>
    <dgm:cxn modelId="{A19D7BAE-3BD2-4C78-BB4D-FAFBF854E3D1}" type="presOf" srcId="{10AE7483-76FB-465E-9B50-E93C911F1E02}" destId="{37B30C3E-B64C-4716-8D96-8E6C3F702C29}" srcOrd="0" destOrd="2" presId="urn:microsoft.com/office/officeart/2005/8/layout/vList6"/>
    <dgm:cxn modelId="{EC9DC1DF-6D6D-45BC-9115-0F135E561FD1}" srcId="{C1B9C907-36D2-44B7-A62C-764526F876E9}" destId="{81999D25-3DFC-4878-BB98-0E6C246B8CEB}" srcOrd="2" destOrd="0" parTransId="{DCCB672B-693B-4D32-8F01-FA71BE899164}" sibTransId="{8C74E1F8-895C-43D4-9113-693251936ECF}"/>
    <dgm:cxn modelId="{3388C1AB-63FF-4CE3-9DFC-D09068BC82EF}" srcId="{111AD07C-7196-4A11-AD72-781F75DA2B30}" destId="{E4EB3424-8574-4414-B4B9-8A2A7765D274}" srcOrd="0" destOrd="0" parTransId="{13E06494-208C-45C1-9421-2208D4C74C4E}" sibTransId="{BB00BF6A-8DD3-4B28-BA2D-DA8A014D6AE5}"/>
    <dgm:cxn modelId="{B27AE03C-11B0-49ED-957C-A0BDE5646227}" type="presOf" srcId="{00D5D8E3-6165-475E-B534-1FA10649FE35}" destId="{ACB3D73D-7322-467D-A360-4063E8D1C3C9}" srcOrd="0" destOrd="0" presId="urn:microsoft.com/office/officeart/2005/8/layout/vList6"/>
    <dgm:cxn modelId="{04980242-207D-456F-83A0-FB35B9283920}" srcId="{C9E8A40C-2E01-4BA9-BF5F-B8BA1EDCCA38}" destId="{44286258-CE1B-4267-9C00-73139A288563}" srcOrd="0" destOrd="0" parTransId="{E87C2F2C-1446-4B52-8EB5-6205376151C4}" sibTransId="{1898FF8A-A585-4344-8FE5-5F022C74636B}"/>
    <dgm:cxn modelId="{CD924147-8862-4C68-9568-FB63784AD973}" srcId="{E4EB3424-8574-4414-B4B9-8A2A7765D274}" destId="{721625B6-0995-41EF-B6AA-2F6146E31955}" srcOrd="0" destOrd="0" parTransId="{8FFC6153-46BA-4121-8AC8-5162651382C7}" sibTransId="{DBF5B7BE-139C-4ADB-A4B6-452262722D8A}"/>
    <dgm:cxn modelId="{919FD3BD-0878-44F2-84D4-4197983A33BE}" type="presOf" srcId="{968FEE0A-9AE0-4E3A-92B3-1C629A9411EB}" destId="{FEA95745-0A25-4F61-BFF7-65023D2AB7D3}" srcOrd="0" destOrd="1" presId="urn:microsoft.com/office/officeart/2005/8/layout/vList6"/>
    <dgm:cxn modelId="{C0D6C0E6-AD9F-4AB9-8621-8238BC6DD40A}" srcId="{00D5D8E3-6165-475E-B534-1FA10649FE35}" destId="{3B3F2BA0-3D7F-46FB-AB47-03E02ED1D0FB}" srcOrd="2" destOrd="0" parTransId="{D4637E3B-19F5-4620-BE0B-80250881C07D}" sibTransId="{2B9F85B9-DDDE-4116-85CF-1D5B4E9B1435}"/>
    <dgm:cxn modelId="{8C6488D6-AC0F-4631-8A7E-37D8600F70E7}" srcId="{E4EB3424-8574-4414-B4B9-8A2A7765D274}" destId="{06553117-378B-41C0-AC3A-787D8304EB9B}" srcOrd="1" destOrd="0" parTransId="{A3D91919-05FC-4F40-8F45-C21D5C378839}" sibTransId="{2AB46A19-232F-4709-BC08-AE7BA796878C}"/>
    <dgm:cxn modelId="{89F425A1-3386-466A-9FB6-FF7C2ADE2760}" type="presOf" srcId="{DE9D698C-9FC1-4CCF-B126-3B40456E434F}" destId="{FEA95745-0A25-4F61-BFF7-65023D2AB7D3}" srcOrd="0" destOrd="0" presId="urn:microsoft.com/office/officeart/2005/8/layout/vList6"/>
    <dgm:cxn modelId="{161B630E-D1BD-4517-866E-4262A5B98BEE}" type="presOf" srcId="{0DB961AD-BF97-4EC1-8CAE-3960E16970B9}" destId="{B513B133-8E37-4400-9D41-6B79CB2D8278}" srcOrd="0" destOrd="0" presId="urn:microsoft.com/office/officeart/2005/8/layout/vList6"/>
    <dgm:cxn modelId="{DE550AD4-8CC0-4430-96A6-A1859B27C57F}" srcId="{C9E8A40C-2E01-4BA9-BF5F-B8BA1EDCCA38}" destId="{3B803337-1D69-4B67-AEC8-FC81B216A071}" srcOrd="2" destOrd="0" parTransId="{5B354C4E-EA65-4DBB-A459-E3DF435E92DB}" sibTransId="{99FFDB96-601C-4BD5-BA42-21B4D49F66C0}"/>
    <dgm:cxn modelId="{DC8E3408-F5A7-40B3-AB15-2003432D5B1E}" type="presOf" srcId="{721625B6-0995-41EF-B6AA-2F6146E31955}" destId="{37B30C3E-B64C-4716-8D96-8E6C3F702C29}" srcOrd="0" destOrd="0" presId="urn:microsoft.com/office/officeart/2005/8/layout/vList6"/>
    <dgm:cxn modelId="{15DE534D-01CB-4451-B3A3-D1E93DBF0B12}" type="presOf" srcId="{06553117-378B-41C0-AC3A-787D8304EB9B}" destId="{37B30C3E-B64C-4716-8D96-8E6C3F702C29}" srcOrd="0" destOrd="1" presId="urn:microsoft.com/office/officeart/2005/8/layout/vList6"/>
    <dgm:cxn modelId="{788F9109-27A9-4242-A38C-7B5398E4E7AE}" type="presOf" srcId="{44286258-CE1B-4267-9C00-73139A288563}" destId="{2FC121EF-0B7F-421A-A651-36EA8DBB0A6C}" srcOrd="0" destOrd="0" presId="urn:microsoft.com/office/officeart/2005/8/layout/vList6"/>
    <dgm:cxn modelId="{81695CFE-8549-460A-80A5-823A5AA02EA0}" type="presParOf" srcId="{9A33D1EF-9EDE-4BD1-8657-971FB98C846B}" destId="{3F54B268-4A42-4453-8D9D-6D8F6B2D51CD}" srcOrd="0" destOrd="0" presId="urn:microsoft.com/office/officeart/2005/8/layout/vList6"/>
    <dgm:cxn modelId="{A77C9565-E35E-4930-A4B4-1046733E1E93}" type="presParOf" srcId="{3F54B268-4A42-4453-8D9D-6D8F6B2D51CD}" destId="{D53519EC-3666-4C79-B0FB-725F2E3A8E52}" srcOrd="0" destOrd="0" presId="urn:microsoft.com/office/officeart/2005/8/layout/vList6"/>
    <dgm:cxn modelId="{CFA428FA-0E1C-4F40-B0EB-3F8C58AEC5B4}" type="presParOf" srcId="{3F54B268-4A42-4453-8D9D-6D8F6B2D51CD}" destId="{37B30C3E-B64C-4716-8D96-8E6C3F702C29}" srcOrd="1" destOrd="0" presId="urn:microsoft.com/office/officeart/2005/8/layout/vList6"/>
    <dgm:cxn modelId="{BB2D75AF-FDC3-4584-90EE-ADB2150699B4}" type="presParOf" srcId="{9A33D1EF-9EDE-4BD1-8657-971FB98C846B}" destId="{0A64AC04-8FB3-4CBB-8280-A2148FAAD21B}" srcOrd="1" destOrd="0" presId="urn:microsoft.com/office/officeart/2005/8/layout/vList6"/>
    <dgm:cxn modelId="{EAB21AA2-D7E9-4633-89D8-AB7862FE96D1}" type="presParOf" srcId="{9A33D1EF-9EDE-4BD1-8657-971FB98C846B}" destId="{2B59984F-BDB8-4DF9-8228-CE41D4B3C9B1}" srcOrd="2" destOrd="0" presId="urn:microsoft.com/office/officeart/2005/8/layout/vList6"/>
    <dgm:cxn modelId="{A935534B-B81C-46B9-B2CB-88894B0CB13C}" type="presParOf" srcId="{2B59984F-BDB8-4DF9-8228-CE41D4B3C9B1}" destId="{ACB3D73D-7322-467D-A360-4063E8D1C3C9}" srcOrd="0" destOrd="0" presId="urn:microsoft.com/office/officeart/2005/8/layout/vList6"/>
    <dgm:cxn modelId="{009EA6D3-E6C6-4C71-8E71-5B3A8E923EB4}" type="presParOf" srcId="{2B59984F-BDB8-4DF9-8228-CE41D4B3C9B1}" destId="{B513B133-8E37-4400-9D41-6B79CB2D8278}" srcOrd="1" destOrd="0" presId="urn:microsoft.com/office/officeart/2005/8/layout/vList6"/>
    <dgm:cxn modelId="{B02F443A-307B-4278-9BC9-5583A7CCC597}" type="presParOf" srcId="{9A33D1EF-9EDE-4BD1-8657-971FB98C846B}" destId="{499A0571-155E-4A06-BF8E-83D70B6F51C7}" srcOrd="3" destOrd="0" presId="urn:microsoft.com/office/officeart/2005/8/layout/vList6"/>
    <dgm:cxn modelId="{92602B93-A6EA-47F3-93BE-C983AE317790}" type="presParOf" srcId="{9A33D1EF-9EDE-4BD1-8657-971FB98C846B}" destId="{5860C6FD-C875-42B6-A4B9-FA81242F97F8}" srcOrd="4" destOrd="0" presId="urn:microsoft.com/office/officeart/2005/8/layout/vList6"/>
    <dgm:cxn modelId="{AAD841AF-8876-4142-8927-1F6F83D2E50F}" type="presParOf" srcId="{5860C6FD-C875-42B6-A4B9-FA81242F97F8}" destId="{EAFD3915-B5C0-4CB0-ADF7-BB7D2C82EB77}" srcOrd="0" destOrd="0" presId="urn:microsoft.com/office/officeart/2005/8/layout/vList6"/>
    <dgm:cxn modelId="{6CA8A619-8FE4-4327-9417-D07B7574E84B}" type="presParOf" srcId="{5860C6FD-C875-42B6-A4B9-FA81242F97F8}" destId="{2FC121EF-0B7F-421A-A651-36EA8DBB0A6C}" srcOrd="1" destOrd="0" presId="urn:microsoft.com/office/officeart/2005/8/layout/vList6"/>
    <dgm:cxn modelId="{9BD0F3B5-B19A-46F7-B02E-93453863C353}" type="presParOf" srcId="{9A33D1EF-9EDE-4BD1-8657-971FB98C846B}" destId="{6FEC39EF-6913-4220-9076-E83AB27D69D2}" srcOrd="5" destOrd="0" presId="urn:microsoft.com/office/officeart/2005/8/layout/vList6"/>
    <dgm:cxn modelId="{37F9F3C4-995D-4F9D-A0E5-42FE2B5C1B5E}" type="presParOf" srcId="{9A33D1EF-9EDE-4BD1-8657-971FB98C846B}" destId="{B4286C21-0FF9-491B-BCCE-405D1174E6BA}" srcOrd="6" destOrd="0" presId="urn:microsoft.com/office/officeart/2005/8/layout/vList6"/>
    <dgm:cxn modelId="{98F33687-1EDC-432B-B60D-A6000774D9BD}" type="presParOf" srcId="{B4286C21-0FF9-491B-BCCE-405D1174E6BA}" destId="{DAC0FEBA-FDAE-44A4-AD9B-908B7B17152C}" srcOrd="0" destOrd="0" presId="urn:microsoft.com/office/officeart/2005/8/layout/vList6"/>
    <dgm:cxn modelId="{609A33DF-0132-447F-A2F9-509E2FF1AB16}" type="presParOf" srcId="{B4286C21-0FF9-491B-BCCE-405D1174E6BA}" destId="{FEA95745-0A25-4F61-BFF7-65023D2AB7D3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C80F-37D4-4089-8E5C-9F723A4B4BB6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BFAFB-EE5B-4A02-BA2B-F67466640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FAFB-EE5B-4A02-BA2B-F674666409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5FC2-0CDD-47C5-9EE4-B96D94D85109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7F50-E01B-49E3-BF94-4C13C02AC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12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4.png"/>
          <p:cNvPicPr>
            <a:picLocks noChangeAspect="1" noChangeArrowheads="1"/>
          </p:cNvPicPr>
          <p:nvPr/>
        </p:nvPicPr>
        <p:blipFill>
          <a:blip r:embed="rId3"/>
          <a:srcRect b="27160"/>
          <a:stretch>
            <a:fillRect/>
          </a:stretch>
        </p:blipFill>
        <p:spPr bwMode="auto">
          <a:xfrm>
            <a:off x="-4763" y="2057400"/>
            <a:ext cx="9155113" cy="44958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KBHB Charitable Ophthalmic &amp; ENT Hospital, </a:t>
            </a:r>
            <a:r>
              <a:rPr lang="en-US" dirty="0" err="1" smtClean="0">
                <a:solidFill>
                  <a:schemeClr val="bg1"/>
                </a:solidFill>
              </a:rPr>
              <a:t>Parel</a:t>
            </a:r>
            <a:r>
              <a:rPr lang="en-US" dirty="0" smtClean="0">
                <a:solidFill>
                  <a:schemeClr val="bg1"/>
                </a:solidFill>
              </a:rPr>
              <a:t>, Mumbai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306" y="5230852"/>
            <a:ext cx="9044686" cy="1627148"/>
            <a:chOff x="47674" y="31805"/>
            <a:chExt cx="9044686" cy="1627148"/>
          </a:xfrm>
        </p:grpSpPr>
        <p:pic>
          <p:nvPicPr>
            <p:cNvPr id="7" name="Picture 3" descr="C:\Users\KBHB\Pictures\2009-08-01 1st August 2009 PHOTOS\1st August 2009 PHOTOS 104 - Copy - Cop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6527" y="31805"/>
              <a:ext cx="960140" cy="16228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2" descr="C:\Users\KBHB\Pictures\2009-08-01 1st August 2009 PHOTOS\1st August 2009 PHOTOS 013 - Copy (2).JPG"/>
            <p:cNvPicPr>
              <a:picLocks noChangeAspect="1" noChangeArrowheads="1"/>
            </p:cNvPicPr>
            <p:nvPr/>
          </p:nvPicPr>
          <p:blipFill>
            <a:blip r:embed="rId5" cstate="print"/>
            <a:srcRect t="7053"/>
            <a:stretch>
              <a:fillRect/>
            </a:stretch>
          </p:blipFill>
          <p:spPr bwMode="auto">
            <a:xfrm>
              <a:off x="5629242" y="32970"/>
              <a:ext cx="1570701" cy="16180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3" descr="C:\Users\KBHB\Pictures\hospital photograph\100_437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7444" y="32994"/>
              <a:ext cx="1191331" cy="16180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4" descr="C:\Users\KBHB\Pictures\hospital photograph\100_1161 - Cop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29417" y="31805"/>
              <a:ext cx="1115342" cy="16271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5" descr="C:\Users\KBHB\Pictures\Hospital Visitors\alibaug\100_141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21699" y="32969"/>
              <a:ext cx="1041401" cy="1621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6" descr="C:\Users\KBHB\Pictures\EVENTS\5th Event\100_3121 - Copy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674" y="35247"/>
              <a:ext cx="902516" cy="16157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7" descr="C:\Users\KBHB\Pictures\EVENTS\5th Event\100_3118.JPG"/>
            <p:cNvPicPr>
              <a:picLocks noChangeAspect="1" noChangeArrowheads="1"/>
            </p:cNvPicPr>
            <p:nvPr/>
          </p:nvPicPr>
          <p:blipFill>
            <a:blip r:embed="rId10" cstate="print"/>
            <a:srcRect l="9374" r="6263"/>
            <a:stretch>
              <a:fillRect/>
            </a:stretch>
          </p:blipFill>
          <p:spPr bwMode="auto">
            <a:xfrm>
              <a:off x="7272356" y="34815"/>
              <a:ext cx="1820004" cy="16177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0" y="22637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Free Ophthalmic Hospitals’ Society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5" name="Picture 14" descr="100 year logo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1451" y="76200"/>
            <a:ext cx="4097949" cy="1976138"/>
          </a:xfrm>
          <a:prstGeom prst="rect">
            <a:avLst/>
          </a:prstGeom>
        </p:spPr>
      </p:pic>
      <p:pic>
        <p:nvPicPr>
          <p:cNvPr id="16" name="Picture 15" descr="FOHS FULL FINAL copy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862538"/>
            <a:ext cx="2361232" cy="813862"/>
          </a:xfrm>
          <a:prstGeom prst="rect">
            <a:avLst/>
          </a:prstGeom>
        </p:spPr>
      </p:pic>
      <p:pic>
        <p:nvPicPr>
          <p:cNvPr id="17" name="Picture 16" descr="KBHB_LOGO_-_eng_-_color_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200" y="831169"/>
            <a:ext cx="2514600" cy="714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pic>
        <p:nvPicPr>
          <p:cNvPr id="2" name="Picture 2" descr="http://upload.wikimedia.org/wikipedia/commons/thumb/2/20/Mumbai_travel_map.svg/2000px-Mumbai_travel_map.svg.png"/>
          <p:cNvPicPr>
            <a:picLocks noChangeAspect="1" noChangeArrowheads="1"/>
          </p:cNvPicPr>
          <p:nvPr/>
        </p:nvPicPr>
        <p:blipFill>
          <a:blip r:embed="rId3" cstate="print"/>
          <a:srcRect t="2222"/>
          <a:stretch>
            <a:fillRect/>
          </a:stretch>
        </p:blipFill>
        <p:spPr bwMode="auto">
          <a:xfrm>
            <a:off x="0" y="0"/>
            <a:ext cx="3929392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3800" y="2286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Reach in Mumbai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38600" y="1371600"/>
            <a:ext cx="5105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Yearly more than 120 camps organized in various slum pockets of Mumbai  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8 fully equipped and furnished Vision Center 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1 fully equipped ophthalmic Mobile Van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Network of more than 100 NGOs 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Caters its services to more than 4 </a:t>
            </a:r>
            <a:r>
              <a:rPr lang="en-US" sz="2000" dirty="0" err="1" smtClean="0">
                <a:solidFill>
                  <a:schemeClr val="bg1"/>
                </a:solidFill>
              </a:rPr>
              <a:t>lakhs</a:t>
            </a:r>
            <a:r>
              <a:rPr lang="en-US" sz="2000" dirty="0" smtClean="0">
                <a:solidFill>
                  <a:schemeClr val="bg1"/>
                </a:solidFill>
              </a:rPr>
              <a:t> of population in Mumbai and suburban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Daily 500 OPD in the Hospital 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Yearly more than 10000 eye surgeries performed from which 60% of Free and remaining are at affordable prize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43434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4343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3276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3657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3962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67000" y="3657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14600" y="3962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2200" y="3733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0" y="3657600"/>
            <a:ext cx="1371600" cy="609600"/>
          </a:xfrm>
          <a:prstGeom prst="wedgeRectCallout">
            <a:avLst>
              <a:gd name="adj1" fmla="val 50665"/>
              <a:gd name="adj2" fmla="val 8423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KBHB Hospital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pic>
        <p:nvPicPr>
          <p:cNvPr id="7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11" name="Content Placeholder 11"/>
          <p:cNvSpPr>
            <a:spLocks noGrp="1"/>
          </p:cNvSpPr>
          <p:nvPr>
            <p:ph idx="1"/>
          </p:nvPr>
        </p:nvSpPr>
        <p:spPr>
          <a:xfrm>
            <a:off x="5486400" y="1371600"/>
            <a:ext cx="36576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Primary Eye Care Center established in </a:t>
            </a:r>
            <a:r>
              <a:rPr lang="en-US" sz="2000" dirty="0" err="1" smtClean="0">
                <a:solidFill>
                  <a:schemeClr val="bg1"/>
                </a:solidFill>
              </a:rPr>
              <a:t>Shahapur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Fully equipped and furnished Center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Cater its services to more than 3 </a:t>
            </a:r>
            <a:r>
              <a:rPr lang="en-US" sz="2000" dirty="0" err="1" smtClean="0">
                <a:solidFill>
                  <a:schemeClr val="bg1"/>
                </a:solidFill>
              </a:rPr>
              <a:t>lakhs</a:t>
            </a:r>
            <a:r>
              <a:rPr lang="en-US" sz="2000" dirty="0" smtClean="0">
                <a:solidFill>
                  <a:schemeClr val="bg1"/>
                </a:solidFill>
              </a:rPr>
              <a:t> of population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Eye Care Project with CSR of JSW coated Ltd &amp; JSW holding ltd.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Permanent camp in </a:t>
            </a:r>
            <a:r>
              <a:rPr lang="en-US" sz="2000" dirty="0" err="1" smtClean="0">
                <a:solidFill>
                  <a:schemeClr val="bg1"/>
                </a:solidFill>
              </a:rPr>
              <a:t>Dahanu</a:t>
            </a:r>
            <a:r>
              <a:rPr lang="en-US" sz="2000" dirty="0" smtClean="0">
                <a:solidFill>
                  <a:schemeClr val="bg1"/>
                </a:solidFill>
              </a:rPr>
              <a:t> once in Month 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 descr="thane-tehsil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33800" y="2286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Reach in Thane Dist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1828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4876800" y="1371600"/>
            <a:ext cx="426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Eye Care Center established 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Alibaug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Karjat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association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L. B.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Charitable Trust &amp;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Gramin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Vikas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Sanstha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This center caters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 services to more than 4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lakhs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population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Alibaug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Eye Care Project with CSR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Trust, Mumbai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Coming up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Eye Hospital in New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Panvel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raigarh-tehsil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0941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733800" y="2286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Reach in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Raigad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Dist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2438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685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81200" y="685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9208" y="1371600"/>
            <a:ext cx="9014792" cy="5486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Clinical Care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Comprehensive eye care through KBHB Eye Hospital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Affordable and quality eye care at base hospital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Clinical human resource development including trainings and CMEs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Community Care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Preventive and curative services provided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Awareness generation to the community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Organize eye camps / establish centers and mobile van activity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Human resource development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NGO Networking and referral system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Approach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95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No. of household screened / awareness created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923641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No. of patients examined &amp; treated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369456 </a:t>
            </a:r>
            <a:r>
              <a:rPr lang="en-US" sz="1800" b="1" dirty="0" smtClean="0">
                <a:solidFill>
                  <a:srgbClr val="FF0000"/>
                </a:solidFill>
              </a:rPr>
              <a:t>(40% of total screening)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 of patients provided surgical treatment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28410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 of patients received corrective glasses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Over</a:t>
            </a:r>
            <a:r>
              <a:rPr lang="en-US" sz="2000" dirty="0" smtClean="0">
                <a:solidFill>
                  <a:schemeClr val="bg1"/>
                </a:solidFill>
              </a:rPr>
              <a:t> 180 </a:t>
            </a:r>
            <a:r>
              <a:rPr lang="en-US" sz="2000" dirty="0" smtClean="0">
                <a:solidFill>
                  <a:schemeClr val="bg1"/>
                </a:solidFill>
              </a:rPr>
              <a:t>of personnel trained in eye </a:t>
            </a:r>
            <a:r>
              <a:rPr lang="en-US" sz="2000" dirty="0" smtClean="0">
                <a:solidFill>
                  <a:schemeClr val="bg1"/>
                </a:solidFill>
              </a:rPr>
              <a:t>health (Clinical and Social eye health)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Partnered with over </a:t>
            </a:r>
            <a:r>
              <a:rPr lang="en-US" sz="2000" dirty="0" smtClean="0">
                <a:solidFill>
                  <a:schemeClr val="bg1"/>
                </a:solidFill>
              </a:rPr>
              <a:t>200 </a:t>
            </a:r>
            <a:r>
              <a:rPr lang="en-US" sz="2000" dirty="0" smtClean="0">
                <a:solidFill>
                  <a:schemeClr val="bg1"/>
                </a:solidFill>
              </a:rPr>
              <a:t>NGOs, CBOs, INGOs and CSRs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Highlights  (2011 – 2014)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://www.dimensiondata.com/Global/PublishingImages/Document%20icons/latestthink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-1524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5956" y="2667000"/>
            <a:ext cx="8915400" cy="37338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Sustainability – </a:t>
            </a:r>
            <a:r>
              <a:rPr lang="en-US" sz="2200" dirty="0" smtClean="0">
                <a:solidFill>
                  <a:schemeClr val="bg1"/>
                </a:solidFill>
              </a:rPr>
              <a:t>it will help hospital in building our own capacities in providing sustainable eye health services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rgbClr val="FFFF00"/>
                </a:solidFill>
              </a:rPr>
              <a:t>Reach out – </a:t>
            </a:r>
            <a:r>
              <a:rPr lang="en-US" sz="2200" dirty="0" smtClean="0">
                <a:solidFill>
                  <a:schemeClr val="bg1"/>
                </a:solidFill>
              </a:rPr>
              <a:t>helps to reach more no of needy people from the targeted group / underserved area.</a:t>
            </a: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2200" b="1" dirty="0" smtClean="0">
                <a:solidFill>
                  <a:srgbClr val="FFFF00"/>
                </a:solidFill>
              </a:rPr>
              <a:t>Learning Organization – </a:t>
            </a:r>
            <a:r>
              <a:rPr lang="en-US" sz="2200" dirty="0" smtClean="0">
                <a:solidFill>
                  <a:schemeClr val="bg1"/>
                </a:solidFill>
              </a:rPr>
              <a:t>Enables FOHS to learn from its partnership and improve models of service delivery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rgbClr val="FFFF00"/>
                </a:solidFill>
              </a:rPr>
              <a:t>Power of 2 – </a:t>
            </a:r>
            <a:r>
              <a:rPr lang="en-US" sz="2200" dirty="0" smtClean="0">
                <a:solidFill>
                  <a:schemeClr val="bg1"/>
                </a:solidFill>
              </a:rPr>
              <a:t>we can achieve more working together than separately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Why Partnership </a:t>
            </a: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89452" y="14478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92D050"/>
                </a:solidFill>
              </a:rPr>
              <a:t>Partnerships provides the capacity to achieve what may not otherwise be achieved. A partnership created by organization believing they can better achieve their goals by working together.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fairwoodgroup.com/wp-content/uploads/2012/06/3-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129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115956" y="13716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Project Funding –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vision center or adopt current center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outreach camps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aseline="0" dirty="0" smtClean="0">
                <a:solidFill>
                  <a:schemeClr val="bg1"/>
                </a:solidFill>
              </a:rPr>
              <a:t>School</a:t>
            </a:r>
            <a:r>
              <a:rPr lang="en-US" sz="2200" dirty="0" smtClean="0">
                <a:solidFill>
                  <a:schemeClr val="bg1"/>
                </a:solidFill>
              </a:rPr>
              <a:t> eye screening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camps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Support Cataract Surgeries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60% of total surgeries operated free of cost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Donate patients carrying bus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Support in drug bank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Support for food expenses of Free patients (5000 patients annually) 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time donation – Corpus fund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For any other please contact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General Partnership Models</a:t>
            </a:r>
          </a:p>
        </p:txBody>
      </p:sp>
      <p:pic>
        <p:nvPicPr>
          <p:cNvPr id="7" name="Picture 2" descr="http://fairwoodgroup.com/wp-content/uploads/2012/06/3-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129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115956" y="1219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Enhanced company &amp; CSR profile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Greater community involvement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Employee engagement – Improved staff Morale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Positive Public Relation and Media Coverage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Networking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Tangible, life changing results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Benefits of Partnership </a:t>
            </a:r>
          </a:p>
        </p:txBody>
      </p:sp>
      <p:pic>
        <p:nvPicPr>
          <p:cNvPr id="7" name="Picture 2" descr="http://fairwoodgroup.com/wp-content/uploads/2012/06/3-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129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3" name="Content Placeholder 9"/>
          <p:cNvSpPr txBox="1">
            <a:spLocks/>
          </p:cNvSpPr>
          <p:nvPr/>
        </p:nvSpPr>
        <p:spPr>
          <a:xfrm>
            <a:off x="115956" y="1143000"/>
            <a:ext cx="9028044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One to one meeting with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Understand your objectives and project finalization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 to outcomes, targets and budgets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Letter of agreement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 timeline of activity, provide timely reports on projects and funds utilization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Provide annual evaluation / project updates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Mention in annual report, website and other branding / communication material, branding the support, case studies (success stories)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visits to the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Timely meetings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Relation</a:t>
            </a:r>
            <a:r>
              <a:rPr lang="en-US" sz="4000" baseline="0" dirty="0" smtClean="0">
                <a:latin typeface="+mj-lt"/>
                <a:ea typeface="+mj-ea"/>
                <a:cs typeface="+mj-cs"/>
              </a:rPr>
              <a:t>ship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Management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fairwoodgroup.com/wp-content/uploads/2012/06/3-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129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3" name="Content Placeholder 9"/>
          <p:cNvSpPr txBox="1">
            <a:spLocks/>
          </p:cNvSpPr>
          <p:nvPr/>
        </p:nvSpPr>
        <p:spPr>
          <a:xfrm>
            <a:off x="115956" y="1424608"/>
            <a:ext cx="9028044" cy="4899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FOHS is oldest organization which is working on eye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Strong clinical presence in Mumbai &amp; Maharashtra (KBHB Eye Hospital)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Comprehensive, quality, affordable and accessible eye care service provider in Mumbai and </a:t>
            </a:r>
            <a:r>
              <a:rPr lang="en-US" sz="2000" dirty="0" smtClean="0">
                <a:solidFill>
                  <a:schemeClr val="bg1"/>
                </a:solidFill>
              </a:rPr>
              <a:t>M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aharashstra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Eye health programs in Urban, Rural and Tribal groups.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Excellent reach and strategy to reach very remote areas where there are no other significant intervention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200 NGOs / CBOs having its firm grips in the communities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Committed professional staff with relevant subjects knowledge and experience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FOHS &amp; KBHB : USP</a:t>
            </a:r>
          </a:p>
        </p:txBody>
      </p:sp>
      <p:sp>
        <p:nvSpPr>
          <p:cNvPr id="6146" name="AutoShape 2" descr="data:image/jpeg;base64,/9j/4AAQSkZJRgABAQAAAQABAAD/2wCEAAkGBxQTEhQUExQUFRUXFBUUFBQUFRQUFRUVFBUXFxUXFBQYHCggGBolHBcUITEhJSkrLi4uFx8zODMsNygtLisBCgoKDg0OGxAQGywkHyQsLCwsLCwsLCwsLCwsLCwsLCwsLCwsLCwsLCwsLCwsLCwsLCwsLCwsLCwsLCwsLCwsLf/AABEIALQBGAMBEQACEQEDEQH/xAAcAAABBQEBAQAAAAAAAAAAAAADAQIEBQYABwj/xABEEAACAQIDBQYCBwUGBQUAAAABAgMAEQQSIQUGMUFREyJhcYGRMqEHFEJScrHBYoKSsvAjM2OiwuE0Q1PR8RUWJKPS/8QAGgEAAwEBAQEAAAAAAAAAAAAAAAECAwQFBv/EADURAAICAQIDBQgBBAMBAQEAAAABAhEDBCESMUEFE1Fh8CIycYGRobHRwRRCUuEzYvEVgiP/2gAMAwEAAhEDEQA/ANDKlYosiSx00xNESSGqsmiO8FOwoA8NOxDMtMBSlFgN7Kiwo4LTELagATzKOLKPUflUucV1NY6fLLlF/Rgmxafe+R/7Uu9h4mq0Of8Ax/H7GfWk+98j/wBqO9j4iehzr+37r9jhMp+0Pe1UpxfUzlpsq5xf0HEVRi1XMaRTENy0AJloAQigBLUAdloAbamB2WgDglKxpDmipWOhAKACRJzNSykJLQgZGZasg4RE0WFEzD4EnjWcpmkcdljDhgotasXKzdRo5x0oQMB2dOyaBMlVZLRtnWswI8kdUBGeOmIC8dBJHkjqkABoqdkjMlMCPisYifEdfujU/wC3rUSyRjzOrBo8ubeK28Xy9fAHgIsVijbDQMw4ZgBlHm7WQeV6y72cvdR6H9Dp8G+ee/hy+y3NJgfoxxMmuInRB91c0pt/lUHyvT7qUveYv6/Bi2ww+ey/bLrDfRtgk/vJJpD4uFH+RQfnVLFFGUu0M8uSS9eZZpuNs1BfsL/ilmb83p93BdDF6zUSfvfZfoh4rYGzxp9WT0aQfk1JqPgaRnnf9zKvE7t7O+40d9LiWU6/vsQKmom6nqH1v5IrsVuRFxhnkX8YV/muWiq5MO9ctpxT9fMp8Vu/iouAWVeqG5t+E2N/K9WpyRjPT4Z9OF+vXQrllFyGBUjiG0sf0rRZEzjyaOcd1uvIKVqzmoTLQITLQMQrQB2WgBwjpWVR2WlYHEUAJkp2FDnFhUobGAXpgKIb0uIKJeEgA1NRKVmkETgKyNhCaAGZKYqBS00SyI9aEM3TLWQwTrTAA6UCAvHTsVAHSmTRFxLKgLMQAOZ/rjQ5JK2XjxzyS4YK2VuCjxONcx4VCFGjSHuhfxP9nyF2rHjnPaJ7MNHg0sVPUO34f66/PY3+7n0bYeGzYj/5EnEhhaIeUf2v3r+QrSGCK57nLqO1Ms9oeyvLn9f0beNAoAUAAaAAWAHQCtzzG7K/aWPtdE1ex7oIvoLn5VEn0N8WO/afIyuHXFzgSRx9w6qWYLmHUA628eFZLie6PRk8GJ8Mnv5FtgMBiGYrICqgkFgQb24ZQdbeJFWovqc2TLiSuO7KrefZUsIMiEvHpfTvrfTUDiPHxqJxa3R0aXPDI+GWz+xR4HCyYm4CFshW97izFgAPA8/IGs0nI7MmSGHdvmHlxMiNIjLpGQpINwDqLE8Bw0pttERhGSUl1Ir7UPWlxGiwkTFTJKLSKG6E8R5NxFLiG8BVy4ArrGcy/cPxDyPP+tDWsMlHHn0alu180CjcHz5g8RW6kmeRkwyxvcdlqjOhpWgVHZaBjqQxVSlYx+SlYxQtqQyNK16tIljYl1pvkJcyawAFZGosJF6THF7ksyVFGlgnlppEuQ3tKKCwLNc1SRNjHFNCZu7VkMY8dMQB0pjAstAEHaeMSFM7+SqOLHoKmU1FWzfT6aeefDD5vwIGwN35MewmxBKQXuiLoXH7HRer8Ty6jOMXkdy5HsTyY9FHu8KuXV+vxyXU9U2dBHEixxKqIvBVFh/ufGupUlSPDyOU5cUnbJ8T3NvU1Rk1sSaZBCOyou0EuQZwSb68TxNuBPj4mp4VdmnfT4eC9ibaqMzqAOoAQCgCNjMIHUiym+rBlBD6Ws2nlrx0pNWXCbi79IyEf0eqZHLTMI7jIEADW+0GLAjwFY9wr5npvtWXCqir62UG9+7LYUh487wnix7zIeecqoAXUWNZZMfDuuR26LWLP7M9pfn4b8zOR4isrO5wCyIr68G5MP8AV1H9eFaRnRyZtMpIEt75WFm+RHUV1xnZ4GfTvG/L8DnWqs52Ggw9+OlTKVFxjYskFuApJjcaBXtTJsW9AWMY0IGwJXWqJDRRVLZaQR9KlblPYbCh5U5MUUHkGlQi2AqiDjegZ1qQA5apCZvgKxKHAUADkjpiIG0Z1hRpHNlX3J5AeJpOSStmuHFLNNQhzZl9kYJsXL9YxA/swbRx8iAeH4ev3j4aVjFcbuR9DLh0uPusXPq/XX8fE32HxFdCZ5coFnh8TVJnPKBewYbKb3JNvStEjklO9iRTIOoA6gDqAOoA6gDqAOoAjbRwazRSRNfK6MhI4gMLXHjSatUXjm8c1Nc07PMto7hyLiIoomZkkDMZGXSIKftEWBNithpc3rllhakkj38XacZYpTmt1W3ibAbj4Ts8mVs1v73O2e9uJ1sfK1vCtu5jVHl//Rz8XFfyrY832ngzFK8LnvI1gw5cCGHmCDaue3B0eu4R1GNTXVekDw6ZjZuI49CORHhXQp7HhZcDhKuhLyAcKV2TSQyRtPOmluJvYjMlXZnQqpSHQKRKaJaGItNgiXEtZtmqByQm+tNSVEuLsMi5RUt2WlQ4JelyHzB4hQKcRS2AqKok4mkBEmNaJGbZ6IornNB4oGOy0Aee7axn1zE5FP8AYRHiDo54FvXUA9ATzrnk+OXkfS6LT/0uHifvy+y8P5fn8C6w8wAAGgAsAOAA4ACtEzOUbL/YuBkn+AWUcWNwL9B1NaxTkcWfJDHzNjszZwiB1zE8Ta3oBW0Y0eXlyvIyfVGR1AHUAdQB1AHUAdQB1AHUAdQB1AHUAeIbyYrPi8QxBB7VhY6Gy90XHkBXBN3Jn1mlhw4ILy/O5Hw0uoHP7J8eh8D+frTjKjLVadZI369InWv610p2fOyi4umKFBIFHLcXMbNQhtgkF6pkIY8d6EwaGdnTsVEuA2rORrE6Zr0khtkdn1q6M2w8ctQ0WpA5jfypoUmR2cVdENjO0p8IuICy3OlUtieZ6MvCuY1HqKAKPfLaRhgKqe/JdFtxC/bI9CB5sOlZ5JUj0ezdOsua5co7/r15GQ2fGI1CjzPn/WnpWUdj38j4nZYwzVZhKJ6zunh8mFi/aXtD+/3h8iB6V2Y1UUfN6yXFml5bfQto5AwupBHIg3HuKs5h1AGd/wDWJPrph07PRbW1uVBvfzPypNlwjxJ+Ss0VMg6gBjyqASSABxJIAHmaBpNukKkgIBBBBFwQbgg8CDzFAmq2ZQ4vfHCIxXtC5HxdmjOB+8Bb2rN5YrY7IaDPJcVV8WkWOyNsw4lc0MgcDiNQy/iU6iqjJS5GGbBkwupqgWyNtrPJPGqspgfI2a3eN2F1seHdPGlGak2vArNp5Yoxk37ysDvftpsJhmnVA5UqMrEqO8bcQPKlknwRsvR6dajMsbdWVu9O3cTFLhIsN2N8QHs0wcgFcltVYW+PoanJOSaUepvpNNinDJPLfs1yrz8V5CnA7UbjisPH+CLP/OKdZH1Qu80S5Qk/i6/BQfSXh5EsVjTsnIkklVCZO1UFf7R+SZSth51lnT+R29lThLm3xLZK9q8l43zMEGrnPZotsDLmHjwPn19QPcGujHKzwO0dPwS4ly9evmTY4rca0bs81KhhW9MKsA2lURyODUUFh4YtLmokzSKDsotpUdSyBMa1RjJgVNUSmE8qkoEaokFamIYEJOlO6FzJkEQGvPrWcnZrFUbmMaVmwHgUgMDvPiu0xDfdTuL5jiffN7Cuebtn0vZ+Lgwrxe5XK9I7Wg8b0yGj03erbiDZhkgOUOEjTkVUsFYeBChhXfFprY+QzQnCbU+ZJ+jvClMICeDMSB0A0P8AmDUoO9zXUpQaguiV/F7moqzmMlOLbQv+0nzVKlmmP+74Mn7xCQvEI3ZS1wLMQCwsRflUzu1RvpuHhk5Kyw2XjRNHc6MO669G51UXaMcuPu5V06Gd2Ut9nYhfuCUeoQN+ZrOPuNHbmdaqEvGvzRF2rtJl2TDkNjJlguOQGYN7hCPWplL/APmqNMOFPWS4ulv19TW7I2amHiWOMAAAXNtWPNmPMmt4xUVSPNzZZZZuUjKbyQjCY7C4mIZRNJ2E6jQNmKgMR11J80HjWM/ZmpLqejpn3+nnil/arXlXr7ht2u7tTaKdeyf3Fz/PTh/ySJ1W+kwy+K+/+if9IUObZ846BG/hkVv0p5lcGY9nS4dTB+t1Rm96ZXOH2VOlu0zQhS18ud0RhmtrlumtuV6zyN1Fo7tJGKyZ8cuVO/gn0+pdfUdrMO9icNEf8OIvb+MVdZH1Ry95oYvaEn8XX4NSkfcCvZjlAbTRjbXToelannt72jy36Rd2kw5WaFcsbtldAO6jWuCtuANjpyI8a5M2NR3R9D2Zq5ZU8c3uuT6symz5bOPHTyN+6fe3pes4Omduqxd5ja8NzTQDMK3ex8zW7QN4hVJktEOVa0RlJCLHQ2CRNVtKya3Nr2BvJRQmyHOb1rFGUtxFUChsEKTSG2BNUQCaqQmxYGpSQ4sI8lTwlOR6ABWRQLGTZI2f7qkjztp87Um6ReOHHNR8TzLEHX5n1rlZ9biWxYbJ2NJK8AZWSOaQRrIVIB0u2W/E2DW5aeBq4wba8zLNqIQjKnbirr7fk9Vw25ODRbdlm6s7uWPsRb0tXYsUF0PnZdoaiTvir4GU+krdyODDdpAWRA6Z4rsUZicqvq2jC9ufpzagou0Rk1U8uNxnu+j6ry+BsNyMQHwUDL90j1DH/wA+tEPdonVO8rl40/qrLt2ABJIAAuSdAAOJNWc558+1Q+L7XgpkGUnTurZQfkPepZrjVS3636+pqtvtZoG/xQPcg/pSn0NNOrUl5ANqE4aYTj+7chZgORPB7f186UvZdlYl30O7fNcv16/gibtgMuNjGo7R7dCHBAPstKHVGuq2eOXkvsUuGwTYnYwVNXjd3UDiSHYkDxyubeNqzUXLFsdc8qw6+5cnS+y/lGs3d3gixMKuHUPlHaISAUYDXQ8r3sedbQmpKzzdTpp4ZuLW3R+Jnt4cSuNxuFw8BDrDIJ55F1VApFlzDS5sw82HQ2ym+OSium526aL0+CeXJtxLhivG+vr9D9tO2C2j9cZWbDzRCOZkBbs2FrMwHKyp7tzsC5exPi6MWBLUabuE/bi7V9V4A94d6Y8XA+GwYeeSUBO6jqqKTqzswFhb86U8ikuGO49No54Miy56ilvzVv4ILvXsOQYDDRRKZJIHhtlGpKIylh0Fzenkg+BJdCdJqYf1M5zdKSf3dkldubRb4dnBR1fEp+QANPjyf4/ch6fSLnmv4RZodkyTNEpxCqkvezKhzKO8ctj+HKfO9axutziyqCm1jdrzM79J8+XAlbDvyRqbmxABz3A5/CB61lndQO7sqN6hPwT/AF/J5DXEfTmp2fNmQHqL+p+L/MGrqjurPltXj7vK169VQdzbjVJHK2RnFzVLYgbamAhc0UHExjtTSE2CtTJOzUUOxhoEOWkxoFKlqpMTQMLTEh4WpGj0QCsDQq95ntAR95lHt3v9NTPkdeijeW/A88mbvHzPsNK52fUQXso9r3LlZ8JD2kJjMaqiZuLBECiQAi631rvxW4q0fJ62MY55cMrt39XyL+tDkMz9IcAfBSKeHE9RlBYEeoFRkdKzp0kFPIoPrt9TFbqbxy7NLYbExOyXzoyWJF+a3NmU2HO4sfRponJCdLa0tk0WW0d4pscwihjZIzxX/mSedtAPl1PKk5rkuY8emk/antHxf8GkfdRWw6pcCQd7ONdSNV/Dw9r01GkLJlU5ctuSOj2HOYVjeRSUkVkJu1gAwtew6iw8KTi3zLhlx437KfKjQYmBZEZGF1YEEeBqmrOaMnFprmir2BsBcLnyuz58t8wAtlzWtb8VTCHCdGo1LzVaqiTsTZCYaMxxlipYt3iCbkAcgNNBTjFRVIjPnlmlxSIu0d1MHOxeSBCxNyRmQk9WykXPnSeOL3aNMWtz41wxk6Imxd23wk7mCRfqz6tC4JZW4XR+nDjy96mOPhe3I0z6tZ8a7xe2uvl5o0lanCIqgcNKAHUAdQA1ybGwubaAmwJ5a8qAR5nv1sTGzk4h44wka2Ecchd1QElmIKgEnibcgONq5csJy3Pf7P1OmxLu03b6tUr8OZgK5j2i+2C90t0JHpoR8y9dGLkeD2tCpqXr1yLOZritUjyWwFqZIl6dBYN1oQmDIqiROzNFhQmWgDslKx0EjivUtlpDnhFJSZTihv1UWo4xcCJEcAAqHJstRSNkBQQUe9fwJ+In2H+9RPkd2gXtMyu6OEWbGQI+ql7kdcqs4B8CVFZ40nNJnua2bx6eco86/Ox7tXoHyB1AFFvr/wAFP4oQfIkX/rxqMnuM6tE61EH5hZUgMGfErHkTMS0gUhdeIJ9PenSfMyWSeOXsNr4bGUG+kYYrgcKpHDPlCZrdEUX9yD4UezEaWXNvu68X+zQ7C3mMriKaJoZSLgG5VgONri4PHTw40+JEyxSXM0VMzGu4HEgeelAAZMdGqFzIgRdGfMMoOmhPAcR70rRaxyb4UnYaKQMAykEEAgjUEHUEGmS006ZBx+2IoZYYnJDzErGApIJW17ngPiHHrUuSTSfU1x4JzhKceUeZYVRiU+z9uiXFYjDZCphCHMSCGzi+gtpa496hTuTj4HTk0zhhhlv3r+xS7A337bFNh5YxF3nSNgxYM8Z7ym4FiRqP9xUQy3LhZ1ajs7u8KyxlfJteCfUn76bYlwy4doyoD4hI5My37jBiba6Hu8arJJxqvEx0WCGZzUukW18RN7ttyQmKDDgHETsVjzfCgFsznyv8idbWKyTapLmw0enjk4smT3I8/PyIqbnSsLzY/GNJzMcnZoD+ynKl3T6yZq9fCO0MUa81b+pc7A2fNCrpLOZxmvGzizhbAZWP2tQTe/OrhFrm7OXUZceRqUI8PjXK/Hy+BTfSNseKTCvMQBJEAVcaEjMAVbqDfTofWozQTjZ1dmZ5wzKC5Pp/J5xu+fj80/lk/wCwrDD1PQ7XXsRfx/guWFdB4AMimIaEosAhhFqmy+FAnip8RPCS8PEOfCs5M1igMuG10pqQnAG0YHnTsTVCZtKK3CwSnWqZKYbPWdGlgnY1SSJbZu8tSSUO9q91P3v9NZzPQ7P95/Iyu5cwTHYZm4dpb1dWUfNhUYnU0e1rouWnml4fh2e3yYhVIDMoJvYEgE242B42uK77PklFvdIWCZXF1NxyI4HxB5jxFMGmnTI22ML2sTR6d6w14WzC9KStUVjlwSUjCfSNsyeTDYZo8zxpdpUW54quRyvMABx4ZqV0i+Fzm6+nj6/8O3Q3qwUKBWheF7d5yO0B/eAzAeGW1EUlyDNknJ1JUui5V8jd4PFQT2kjZJMvBhYspI18VNvKqoyUmlSGbfW+Gmt/02OngL/pUz91mun/AOWPxKPZG7uFkhjkkS5ZbsS7AX4HgR0qIwi1bOrNq80MjjF/ZBtt4CFMBikgChQrOQrZu8oVtTc62VaJRSg6JwZcktTCU+dpFhunJmweGP8AgoPVVAP5VWP3UY6tVnmvNlHv/wB2XZ8n3cWq+jshPyQ1GXnF+Z19ne1DLH/q39P/AE2VbHmGMwHc23iB/wBTDK/8PZL+hrBbZX8D08ntaCD8JNfW2UuB2J9YbaUKnLLHiu3gfgVctJl15A5QPY8hUKHFxLrdnVk1HdLDke8XHha8VtYu8u2frWyizDLPBMizJwKyAlL25A397jlROfFj80Gl0/c6xRW8ZJ0/Fcyz25Jl2ts+VvgeNkB5Bisg08SZUHrVz/5Isw06vRZYLmmn91+mavbEUzRkYeRY5LizOuYW56VrJNrY87DLGpXkVry2MxsPas8WMxMOMxAdY4BLnyJGgHcJOgv9u2pPCsoykpNSZ358OKeCGTDCm3VW2/Wxkd7t85MXmiQZILjT7cmU3BfoL2OXw1vWOTK5bLkenouz44KnLeX2Xw/ZW7ujV/Nfyelh5kdrf8a9eBe5a6T54Vofap4iuETJRYUFUACpe5apA8vM0wEBoCwtzaoLsr5zY1rFGEnQI3p7C3Y6OAngKTkkNRYf6t1qHM04BHFqSGze5aCCh3uj/s0PRre4/wBqifI7dD77XkeaMOXpWJ9Mi/3Y2LNjpkzXeKJo+0aRiQEDX7NL31IB0Gg520vpjg5v4HDq9Rj02N1s3dV4+LPbFFd58oMmlCi5vxA0BY6kAaKCedA0rdA8Tio4lBd1RSQoLEKLsbKBegEm3sQsZsjDSkq8SE2uSFsbE82X19jU8KNFlyJc9vPdfRlJjdyFU58NI0TjhqbejDUUU0HFGXNV8P1+qGbG2zM5mweJH9qI3Ctpc929mtodDcEcR8x8ggqlfhTF3c3ew88CvIhZrsD33A0Y20BHK1ZQhGStndqdVlx5HGLpfBF3NseKPDTxxIEDxyXAJNyUK31PS1acCUWkcizznljObtpr8kDcHFD6hCWIFu0GpA0Er2+VqnC/YRt2jCtTJLy/CK36S8Sj4VXjdHaHERyEKwYi6yBb24XP5VOdrhtdGb9lxkszjJVxRa/Bcz754FOOJjP4cz/yg1bywXU5o9n6mXKD/H5KKLHpLtfCzwnNHNhXRWswvkaYm4IBGqga1naeRNdUdbxyhop457OMk/rRN2BA6bUx91YI6xMrFTkYhFuA1rE3dvaqgmskjLUTjLSYt1avbrz/ANFfv7uxM7tLhULGYCPERgqM2Qhkk7xAvdQD6dTU5cbe8evM27P1mOKUMzrh3i/js16/RfY3d8YrBwxTXjkRIyGBBaOVUANiDY8wdfI8DWjhxRSZx49S8GeU4bpt/NEBMPthBkEmCkA0EkglDkdWC6X96msq22NnLQS9pqa8lVfci7R3YKxYnE4uZJZjCwuVywplsVGUWLEFVt420JpSx7OUmaY9Zc4YsMWo342347nlgrjPoy+3Yj+M+K/JXv8AzCtsR4/a0tor4/x+i9Ca1u2eEkK97VOxW4K1UIMuGPOoc0WosMuF61m5lqIxowKOJsKSAzMeAGtVFCkyK2HN7kVfGqpGfA7thCl+VTdF1YYCwqC0qBs16YrGmG9F0KrN0RVGZVbywZsO/wCzZvY2PyJpS5HTpJVlXmeV4lbO3nf31rnPp4O4o9c+jGNRgUIFizyFz94hyAf4Qo9K7cHuHzXarb1LT8FX0NZWx5wHEuQrWBJsbW5nkKBxVs853u2mg2lGcQGmw8cYskZVskhvmDgkC+i3uRoAOtQ6bqzpxrJii8ii9+T8PP8A2WcG/GFzl1ilzm4JCpdl+zc5xre3XpVV1MHJtcNjsTvbPL3cPCVuPiYZn8wo0HzpcSKWGb3qvjt+SVuvu66SGeckuQdCbtdtCWPlfT8rUbt2xycYRcY7t83/AAiTh92HRcgxUqrxtGMmvPnULG1tZ0S1kZO3BN+e5O2XsMQszGaeUsuUiV8wte9wLaGqjCupjl1HeJLhSrwVFdHuDgRxiLfikk/Qip7mHgbvtPU/5V8l+iww+7GERWRYI8r5c6sM4bISVzZr3sSfeqWOKVUYy1meUlJzdrl8+ZJw+x8OnwQQr+GNF/IU1FLkjOWfJL3pN/Nk1VA4C1UZC0AdQB1AHUAZzf8A2cZsFIAWBj/tgFGbN2YJykX539CAdbVlmjxQO7s7L3eeLfXb4X1PFa4T6s1e7UNogepZvc5bf/WD61vjWx8/2pO8teH/AL/JdrEaps85If2FxU8RXCJHhramhyBRJNhWZoIwFSMiSJrWiJY7JSGCZaZIHS9V0FyGTGmkEmJEtJiiGtUGhtAK0OcHPAHVlPBlKnyItQOMnFproeO7ShKuVPFSVPmDY/O9c59ZhknG0el/RjtBfqbITYxO5bQ/C13B/mFv2a7MD9mvA8HtXE+/Uv8AJL7bFljd88Mscbo4cymygcV1sWkXiqj300qnljRhDs/M5NNVXql4l5h4CqWZy51JZgNbm50GgHIDp1rRI45STdpUYfHbWwmGxGKXsDJKzAZLKUOYBm43CjNrwJ19oUYpttHXLLllCEYyt+C5r4/L7DYsBjJyCMPDh1PC0aAgeOa5PoBTpdEQ8mRe9k+7f+vuW8O7WIAt9aZfBCwHsCKpWYtxfNt+vmR8W2LwQDtKJY72IYluPW+o4cjRuK49TVQ41TGshIVSoa7EAC/Umi9rBwak482Cw+14HbKk0bNyUOtz5C+tJST5MqWDJFXKLS+Au1tqR4ePtJSVS4FwrNqeGgHhRKSirYYcM8suGC3Ie8O8kWDCGUOc+bLkAPw2ve5FviFKeRQ5mmm0k9Q2oVt4lphsQsiK6EMrAMrDgQRcGqTswlFxbi+aMvht58TPGzYbCq7JiHhdWmAyhVUh7kDiSRYdKyWSTXsrqd89HixSSyzpOKa28enP7kDHbwbSSaGAxYWN5s3Z5i7jui5zMracuVS55E0qW5tj02kljlk4pNRq+S5l/saDHCTNiZIGTKRkiVgc1xY5mHC1/etIqd+1RxZ5aZxrEpX4tl7WhynUANcaa+1AHz9jIR28iRqQO2dY1IykAyEIpB4G1havNa3pH2sJVjUpvom/pubrZuGVUAvoAAPEKAoPqAD61v02Pl80uPI5MnMRU0ybQoI60mO0c8gNKh2BV7U2hJnMb0qGCcc6YhheigsY8opqLDiQFjVUTZGY61dGd7hI3qWi0x5lqeEriN2FpmQ7LQB5p9IuA7KcSgd2UXPg62Df6T6msZqnZ7/ZeXjx8HVfgi7B3ikw0M0SKp7X7ZJundy3A4HT+jVwyOKaRrqNJHNOM5Pl08Tt1sVHDOjypnUEDjYJfQsVsc1gTpRjaTtj1cJ5cbjF1/Pl5Hri45ZLLFJG1xdirqWUEGxVbG+tuNv0rttPkfMPHKG8018it2fuusWKfEBs2cXIdQSJNLuGFgL6nh9o0uHex95UHFdX9vALvbMVhAVirFxazEEgXvw5cKoy5E7C4sCBXkYABBmYnpofWkuReRVJ0ZTGYp9oSrHGCsKG5J9szfMAefom+iLxwS9uXL8+upMwmHXE4l4m1hwoVFjvoW1F26/C3sPGs0lKVdEdc5Sw4lNe9O3Za7U3cgljKiNEa3cdFClW5HTiL8quUItHPi1eTHK7b8UzKY/GPiNkzLJrJDIsbHmbSILnxsxF+dqxk3LG7PRx444tbFx5SVr6Mk76kPDs+UgEGaG9+BV0DMD4ELVZd1F+ZnoU4zyxX+L+xI3dkOCxLYGQkxPeTCOeh1aMnqPzv94U4exLgfyI1KWoxLUR5raX8P1/DF3DGWfaEfTFFv4y/wD+RRi2cl5i1/tY8Uv+tfQTfju4rZsnTEZP42jH6Gll96L8x6DfFmj/ANb+lmyrc8w6gDqAMrvjvcMGyIqCR2ViRny5LWykixOpv04HWscmXg2PQ0WgeoTk3SXlzPNtgYZpJTIxLG57x4tI97sfEDM3nlrmgrdnsa7KseLgXpL1X1Nhatj527ENMBpNKh2JmooLFV6TQ0wbv0oSDiBljToVg2piGEUw3GspoB2DNMgQUhoeaRfI9HC1BIuWgCo3s2J9awzxi2cd+Ink6g215AglT+KplG1R06PUdxlU+nJ/D1uePbLcm6MCGUkEHQ6GxBHUHSsY+B9TlX9y5Mt4oq0RzORo9ibT7GJ1VF7RjdJbLmS4sdSNfDzNaRlwo4M+HvJpt7dUb7Z20Q0EcjkLmABPLMLg+WoNdMZWrPGyYnHI4xKLeXCN2hl4oQoU3vaw4e9z61RiCw278mICGSQiMfCo1Nr62HAedTu+Rs+GL9rd/b16s1WBwSQoEjWwHuT1J5mmlRnObm7Zk9kTjDbUxMUndGIyyRE6BiCxyjxuzj93xrGL4cjT6npZo97pITj/AG2n6+n1NfisSsaM7kKqgszHgAK2brc82MXJqMebMFsqEvs7HTEECZpZUB+6hzX98w9K547wk/E9fNJR1WKH+NJi7x97Y2HYcUWG3mqmP9aJ/wDEn8B6bbXyXjxfs028+x/rcAyHLKtpYH4FXGo15A6eWh5VrkjxI8/S5+4yb8ns15Gc+j3Eu+LxbyIVZ1jLixAEiEq/kbkm1Z4W3Jtnd2jCMcOOMXaV/R7otd/8DJJHhzEjO0eKRyFFyFCvc++WryxbSrxOfs/LCEpqbpOLX4NVWp55G2liGjikdUMjKjMEBsWIF7Ck3SsvHFSmot1b5mN2f9JcLA9tFJGQTbIRIPInukHjyrBahdUepk7IyL3JJ/b9mU3x2wMbiVMSnKFCJcWZiTc314XPhwrHJPjlsejosH9NifG9+bLjY2BEaC3kD94n4m9TYDwUVcVR5GszPJP18l66k8rVHGNIoAGRTAaaB2NY0BYw0CGmigsYTToLGGnQrGGgBeyqeIaiL2FLiK4BHVaE2NpHpIWpIFy0wFy0BZ5j9Je7jRSfXYRoSO3A+y3ASW+6eDeNjzNscka9pHvdl6tTj/Tz/wDz+v0V2ypFlUMvkRzU9KcXaN8ycHTLnD4atEjllMvIHcxiK/dBuBbW58fU1orqjjkoqXH1LrbUZ+qcLEBSQOVuOlbLkebPeTJW73/Dx36H+Y0o8i83vv10LGqMit23sKHFIFmTNbVWBsyn9lh5DTgbVMoKS3N8GoyYJXB/plPHuLDcdrNip1BuI5piyC3DQAVHcrq2zpfaWT+yMYvxS3NI2FQoYyoyFcmS1ly2tlsOVtK0rajhUpKXFe/MGuz4hGIuzTsxwQqCvG/wnTjrRwqqG8k3Ljt349SSq20FMgWgDqAOoAg7U2tDhwDLIqXIAvqe8bXsNbcdeVjUyko8zXFhyZXUFZ5PtraEiYqbvJKA5t2sUbjLckL3lJsMxFwdbXvwrknJqTPo9PhhLDHZrbo2v5JuzMEHfP2aREqMyx5gqg3vYMTlZug4DzNNLyOPVZ+GPApNrz6/6X3fyNBaqPJbGEUxDCKAGEUwGEUANIoAYRQAwigQ0rTAblosBLUhnM9LhK4gbNTpEuQM1RNnqeWshWOtToVnWooAc0IZSrAMrAhlIuCCLEEdKKGpNO0eQbybAk2ZP2sV2w7Gwvc2v/ypD/K363vhJODtcj6fS6qGsx8E9pr1a/lelo9iYmOdA8Z8GU/Ep6MP1510QakrRw54SxS4ZGgwuH4VokcU5lvqR3ibX104jp5GrObZciaoFtKoyFoA6gDqAOoA6gDqAOoA6gCFtLakUClpHUWF8txmboFXiamUkuZpjwzyOoo8b2hiHmkaSQksSTqSQoJJyrfgoudK4pNt2z6nFCOOKjEnbJ2SSwuO9xAPBf2m/Qf+KaVHLqdUkqXL8+S/ZrIMOEFh6nmTzJq0eJOTk7Y4rTJoYy0xDCtADCtADStFgMK0AMIoAYRQAwimA0igBhFFiGkUwGEUAMIpiPV7VSgQLaq4UB1qdIBCKTigAYvCpIjJIoZGFmVhcEHqKzcCoTlCSlF00eWbf3Xn2dIcRhWZohqftNGvNZR9uP8Aa5c7EZjzShKDuJ9Fp9bi1ce6zKpfn4eD8v8Aw0+6e90OIsj2im4ZSe45/wANj/KdfPjW+PLGWz2Z5+s0OTD7S3j+Pj+zZBa6Dy7KTaONmiYlbMD9lgbDysazbaOvHjxzVMn7FxvaxKzEZ+DgcmB6cr8aqLtGOfHwTaXLoSMNjY5CwR1YqbMFIOUnkbeR9qaafIiUJRSclViSY2NXWMuodgSqE94gdB6H2NFq6GscnFyS2XUIZlzBbjMRcLcXIHEgUyadWEoEdQBWY7b0MRKs4LBWbKCCe79m/AMeQNS5pG+PTZJq0tvX2Kgb6Ll/unzdMy5f4uPyrPvl4HT/APPlfvKjL7Yx74kguiBhm7yizFSdFY31A6nr51lKTkehhxxwLZuv5GbN2YWPd1txcjur5dT/AFpxqPgTn1FLf6dX69eBpcNhFjWy+p5k+NNHlTm5u2PZKdkgytAhpSix0MKUWFDSlFhQ0igAZWnYUMKUWFDGSiwoYVp2FCGI9KXEh8LG9ifLzpPIgWNsG8fiKFkH3TAOR1qlJEuFDDVmZ6xW5B1AHUAdQAhpMBprJgYjeX6P4prvh7RObkoR/ZOfIfAfLTw51hPGmetpe1J46jk3Xj1X79blFg94cds9hHOhdOAWU3uP8OYXv5G9ugpRyzhzOyek02rXFidPy/lf+fM1mB3vwmJADN2T/dl7o9H+H5iuhZoSPNyaHPhdpWvL9cyRNsr7SHiLZlPEHlccRVOJEc/RlY+71uFx5aVHAdC1XiRJNi25G/U1PAaLUBWklDO5N3ZCmY8VBtfJbReHKnvzJUYNKPRO/j8QOC2hiIRZHuuvdYBhcm5N+PG/OkpSReTDiybtfQLPtfFOCDJYHQhVC+xtce9NykyY4MMd6+pWfVQOJAqKrmb95fIRbE5UBY9ANahzXQN6t7Fvgtgk6y90ccin+Y/+T4ip3fM5cmpS9z6lwsAUWUAAcAOFVZxttu2dkpWFDStA6GmOiwoQ4fw/Sp4g4QbQ+Ip8Y+ABIo60Kdg4jRCTT4kLhYORLUcSY3FoCxp2TQ0kUrK4RM1qlspRoQz1JYCWamkFkWQ1QgP1djrY28jVWQ0c0T8lPsafELhXQ9ZrtOQ6gDqAOoAQ0mA01iwGmoYwWIgV1Kuqsp4qwDA+YNSVGTi7TpmV2nuFh3uYi0J6Dvp/C2o9CBUOCZ6WLtPLHaXtfn6lH/7Ux2HN4JLj/DkMZPmjWHzNJKUeTOr+t02b/kj9Vf3W4Rdr7Si0dHb8UIYfxIP1q+9yIT0+jn7rr5/sVt8JvtxR+zr+Zp9++qF/8+H9sn9mCO8zNwiT0LGl33kV/R1zl9hy4zEP8MJ9Ec0u9fgJ48Uec/uiTHsvFycQEH7RCj2FzU8UmZvNp4+fr5In4XdgcZXLHoug9zqflSrxMZax8oKi5w2FSMWRQo8OJ8zxPrTOWU5TdyYW1BI1lPSgYJj4U6Cxhaigs7PSaHYjTVPAPiBmTwo4B8YNmHSjgYcaEMgpODHxoA5FPgY+NAJAKaiyXJMGR4U+Fi4hpFHAPjGEU+BC42d9XqXSL3Y36uBqfalxDphO1FJ2NAZZqEgPRhXpI88WmB1AHUANNJgJWTASoaGJUtANIqRpjDSKENBQ29DGITSChpNIBpoBDTSAYaBiRNx8/wBBQgHE0wBPTGCIoAQ0DGkUgEC0mMV4RU8TGlZHksOQo4mVwoAFvV2RQ94RU8bL4EQnq0zNoHmoY0cpvUt0UkCMhpMtA3kNJIAi6iq4diXLca6CkM//2Q=="/>
          <p:cNvSpPr>
            <a:spLocks noChangeAspect="1" noChangeArrowheads="1"/>
          </p:cNvSpPr>
          <p:nvPr/>
        </p:nvSpPr>
        <p:spPr bwMode="auto">
          <a:xfrm>
            <a:off x="155575" y="-1881188"/>
            <a:ext cx="609600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TEhQUExQUFRUXFBUUFBQUFRQUFRUVFBUXFxUXFBQYHCggGBolHBcUITEhJSkrLi4uFx8zODMsNygtLisBCgoKDg0OGxAQGywkHyQsLCwsLCwsLCwsLCwsLCwsLCwsLCwsLCwsLCwsLCwsLCwsLCwsLCwsLCwsLCwsLCwsLf/AABEIALQBGAMBEQACEQEDEQH/xAAcAAABBQEBAQAAAAAAAAAAAAADAQIEBQYABwj/xABEEAACAQIDBQYCBwUGBQUAAAABAgMAEQQSIQUGMUFREyJhcYGRMqEHFEJScrHBYoKSsvAjM2OiwuE0Q1PR8RUWJKPS/8QAGgEAAwEBAQEAAAAAAAAAAAAAAAECAwQFBv/EADURAAICAQIDBQgBBAMBAQEAAAABAhEDBCESMUEFE1Fh8CIycYGRobHRwRRCUuEzYvEVgiP/2gAMAwEAAhEDEQA/ANDKlYosiSx00xNESSGqsmiO8FOwoA8NOxDMtMBSlFgN7Kiwo4LTELagATzKOLKPUflUucV1NY6fLLlF/Rgmxafe+R/7Uu9h4mq0Of8Ax/H7GfWk+98j/wBqO9j4iehzr+37r9jhMp+0Pe1UpxfUzlpsq5xf0HEVRi1XMaRTENy0AJloAQigBLUAdloAbamB2WgDglKxpDmipWOhAKACRJzNSykJLQgZGZasg4RE0WFEzD4EnjWcpmkcdljDhgotasXKzdRo5x0oQMB2dOyaBMlVZLRtnWswI8kdUBGeOmIC8dBJHkjqkABoqdkjMlMCPisYifEdfujU/wC3rUSyRjzOrBo8ubeK28Xy9fAHgIsVijbDQMw4ZgBlHm7WQeV6y72cvdR6H9Dp8G+ee/hy+y3NJgfoxxMmuInRB91c0pt/lUHyvT7qUveYv6/Bi2ww+ey/bLrDfRtgk/vJJpD4uFH+RQfnVLFFGUu0M8uSS9eZZpuNs1BfsL/ilmb83p93BdDF6zUSfvfZfoh4rYGzxp9WT0aQfk1JqPgaRnnf9zKvE7t7O+40d9LiWU6/vsQKmom6nqH1v5IrsVuRFxhnkX8YV/muWiq5MO9ctpxT9fMp8Vu/iouAWVeqG5t+E2N/K9WpyRjPT4Z9OF+vXQrllFyGBUjiG0sf0rRZEzjyaOcd1uvIKVqzmoTLQITLQMQrQB2WgBwjpWVR2WlYHEUAJkp2FDnFhUobGAXpgKIb0uIKJeEgA1NRKVmkETgKyNhCaAGZKYqBS00SyI9aEM3TLWQwTrTAA6UCAvHTsVAHSmTRFxLKgLMQAOZ/rjQ5JK2XjxzyS4YK2VuCjxONcx4VCFGjSHuhfxP9nyF2rHjnPaJ7MNHg0sVPUO34f66/PY3+7n0bYeGzYj/5EnEhhaIeUf2v3r+QrSGCK57nLqO1Ms9oeyvLn9f0beNAoAUAAaAAWAHQCtzzG7K/aWPtdE1ex7oIvoLn5VEn0N8WO/afIyuHXFzgSRx9w6qWYLmHUA628eFZLie6PRk8GJ8Mnv5FtgMBiGYrICqgkFgQb24ZQdbeJFWovqc2TLiSuO7KrefZUsIMiEvHpfTvrfTUDiPHxqJxa3R0aXPDI+GWz+xR4HCyYm4CFshW97izFgAPA8/IGs0nI7MmSGHdvmHlxMiNIjLpGQpINwDqLE8Bw0pttERhGSUl1Ir7UPWlxGiwkTFTJKLSKG6E8R5NxFLiG8BVy4ArrGcy/cPxDyPP+tDWsMlHHn0alu180CjcHz5g8RW6kmeRkwyxvcdlqjOhpWgVHZaBjqQxVSlYx+SlYxQtqQyNK16tIljYl1pvkJcyawAFZGosJF6THF7ksyVFGlgnlppEuQ3tKKCwLNc1SRNjHFNCZu7VkMY8dMQB0pjAstAEHaeMSFM7+SqOLHoKmU1FWzfT6aeefDD5vwIGwN35MewmxBKQXuiLoXH7HRer8Ty6jOMXkdy5HsTyY9FHu8KuXV+vxyXU9U2dBHEixxKqIvBVFh/ufGupUlSPDyOU5cUnbJ8T3NvU1Rk1sSaZBCOyou0EuQZwSb68TxNuBPj4mp4VdmnfT4eC9ibaqMzqAOoAQCgCNjMIHUiym+rBlBD6Ws2nlrx0pNWXCbi79IyEf0eqZHLTMI7jIEADW+0GLAjwFY9wr5npvtWXCqir62UG9+7LYUh487wnix7zIeecqoAXUWNZZMfDuuR26LWLP7M9pfn4b8zOR4isrO5wCyIr68G5MP8AV1H9eFaRnRyZtMpIEt75WFm+RHUV1xnZ4GfTvG/L8DnWqs52Ggw9+OlTKVFxjYskFuApJjcaBXtTJsW9AWMY0IGwJXWqJDRRVLZaQR9KlblPYbCh5U5MUUHkGlQi2AqiDjegZ1qQA5apCZvgKxKHAUADkjpiIG0Z1hRpHNlX3J5AeJpOSStmuHFLNNQhzZl9kYJsXL9YxA/swbRx8iAeH4ev3j4aVjFcbuR9DLh0uPusXPq/XX8fE32HxFdCZ5coFnh8TVJnPKBewYbKb3JNvStEjklO9iRTIOoA6gDqAOoA6gDqAOoAjbRwazRSRNfK6MhI4gMLXHjSatUXjm8c1Nc07PMto7hyLiIoomZkkDMZGXSIKftEWBNithpc3rllhakkj38XacZYpTmt1W3ibAbj4Ts8mVs1v73O2e9uJ1sfK1vCtu5jVHl//Rz8XFfyrY832ngzFK8LnvI1gw5cCGHmCDaue3B0eu4R1GNTXVekDw6ZjZuI49CORHhXQp7HhZcDhKuhLyAcKV2TSQyRtPOmluJvYjMlXZnQqpSHQKRKaJaGItNgiXEtZtmqByQm+tNSVEuLsMi5RUt2WlQ4JelyHzB4hQKcRS2AqKok4mkBEmNaJGbZ6IornNB4oGOy0Aee7axn1zE5FP8AYRHiDo54FvXUA9ATzrnk+OXkfS6LT/0uHifvy+y8P5fn8C6w8wAAGgAsAOAA4ACtEzOUbL/YuBkn+AWUcWNwL9B1NaxTkcWfJDHzNjszZwiB1zE8Ta3oBW0Y0eXlyvIyfVGR1AHUAdQB1AHUAdQB1AHUAdQB1AHUAeIbyYrPi8QxBB7VhY6Gy90XHkBXBN3Jn1mlhw4ILy/O5Hw0uoHP7J8eh8D+frTjKjLVadZI369InWv610p2fOyi4umKFBIFHLcXMbNQhtgkF6pkIY8d6EwaGdnTsVEuA2rORrE6Zr0khtkdn1q6M2w8ctQ0WpA5jfypoUmR2cVdENjO0p8IuICy3OlUtieZ6MvCuY1HqKAKPfLaRhgKqe/JdFtxC/bI9CB5sOlZ5JUj0ezdOsua5co7/r15GQ2fGI1CjzPn/WnpWUdj38j4nZYwzVZhKJ6zunh8mFi/aXtD+/3h8iB6V2Y1UUfN6yXFml5bfQto5AwupBHIg3HuKs5h1AGd/wDWJPrph07PRbW1uVBvfzPypNlwjxJ+Ss0VMg6gBjyqASSABxJIAHmaBpNukKkgIBBBBFwQbgg8CDzFAmq2ZQ4vfHCIxXtC5HxdmjOB+8Bb2rN5YrY7IaDPJcVV8WkWOyNsw4lc0MgcDiNQy/iU6iqjJS5GGbBkwupqgWyNtrPJPGqspgfI2a3eN2F1seHdPGlGak2vArNp5Yoxk37ysDvftpsJhmnVA5UqMrEqO8bcQPKlknwRsvR6dajMsbdWVu9O3cTFLhIsN2N8QHs0wcgFcltVYW+PoanJOSaUepvpNNinDJPLfs1yrz8V5CnA7UbjisPH+CLP/OKdZH1Qu80S5Qk/i6/BQfSXh5EsVjTsnIkklVCZO1UFf7R+SZSth51lnT+R29lThLm3xLZK9q8l43zMEGrnPZotsDLmHjwPn19QPcGujHKzwO0dPwS4ly9evmTY4rca0bs81KhhW9MKsA2lURyODUUFh4YtLmokzSKDsotpUdSyBMa1RjJgVNUSmE8qkoEaokFamIYEJOlO6FzJkEQGvPrWcnZrFUbmMaVmwHgUgMDvPiu0xDfdTuL5jiffN7Cuebtn0vZ+Lgwrxe5XK9I7Wg8b0yGj03erbiDZhkgOUOEjTkVUsFYeBChhXfFprY+QzQnCbU+ZJ+jvClMICeDMSB0A0P8AmDUoO9zXUpQaguiV/F7moqzmMlOLbQv+0nzVKlmmP+74Mn7xCQvEI3ZS1wLMQCwsRflUzu1RvpuHhk5Kyw2XjRNHc6MO669G51UXaMcuPu5V06Gd2Ut9nYhfuCUeoQN+ZrOPuNHbmdaqEvGvzRF2rtJl2TDkNjJlguOQGYN7hCPWplL/APmqNMOFPWS4ulv19TW7I2amHiWOMAAAXNtWPNmPMmt4xUVSPNzZZZZuUjKbyQjCY7C4mIZRNJ2E6jQNmKgMR11J80HjWM/ZmpLqejpn3+nnil/arXlXr7ht2u7tTaKdeyf3Fz/PTh/ySJ1W+kwy+K+/+if9IUObZ846BG/hkVv0p5lcGY9nS4dTB+t1Rm96ZXOH2VOlu0zQhS18ud0RhmtrlumtuV6zyN1Fo7tJGKyZ8cuVO/gn0+pdfUdrMO9icNEf8OIvb+MVdZH1Ry95oYvaEn8XX4NSkfcCvZjlAbTRjbXToelannt72jy36Rd2kw5WaFcsbtldAO6jWuCtuANjpyI8a5M2NR3R9D2Zq5ZU8c3uuT6symz5bOPHTyN+6fe3pes4Omduqxd5ja8NzTQDMK3ex8zW7QN4hVJktEOVa0RlJCLHQ2CRNVtKya3Nr2BvJRQmyHOb1rFGUtxFUChsEKTSG2BNUQCaqQmxYGpSQ4sI8lTwlOR6ABWRQLGTZI2f7qkjztp87Um6ReOHHNR8TzLEHX5n1rlZ9biWxYbJ2NJK8AZWSOaQRrIVIB0u2W/E2DW5aeBq4wba8zLNqIQjKnbirr7fk9Vw25ODRbdlm6s7uWPsRb0tXYsUF0PnZdoaiTvir4GU+krdyODDdpAWRA6Z4rsUZicqvq2jC9ufpzagou0Rk1U8uNxnu+j6ry+BsNyMQHwUDL90j1DH/wA+tEPdonVO8rl40/qrLt2ABJIAAuSdAAOJNWc558+1Q+L7XgpkGUnTurZQfkPepZrjVS3636+pqtvtZoG/xQPcg/pSn0NNOrUl5ANqE4aYTj+7chZgORPB7f186UvZdlYl30O7fNcv16/gibtgMuNjGo7R7dCHBAPstKHVGuq2eOXkvsUuGwTYnYwVNXjd3UDiSHYkDxyubeNqzUXLFsdc8qw6+5cnS+y/lGs3d3gixMKuHUPlHaISAUYDXQ8r3sedbQmpKzzdTpp4ZuLW3R+Jnt4cSuNxuFw8BDrDIJ55F1VApFlzDS5sw82HQ2ym+OSium526aL0+CeXJtxLhivG+vr9D9tO2C2j9cZWbDzRCOZkBbs2FrMwHKyp7tzsC5exPi6MWBLUabuE/bi7V9V4A94d6Y8XA+GwYeeSUBO6jqqKTqzswFhb86U8ikuGO49No54Miy56ilvzVv4ILvXsOQYDDRRKZJIHhtlGpKIylh0Fzenkg+BJdCdJqYf1M5zdKSf3dkldubRb4dnBR1fEp+QANPjyf4/ch6fSLnmv4RZodkyTNEpxCqkvezKhzKO8ctj+HKfO9axutziyqCm1jdrzM79J8+XAlbDvyRqbmxABz3A5/CB61lndQO7sqN6hPwT/AF/J5DXEfTmp2fNmQHqL+p+L/MGrqjurPltXj7vK169VQdzbjVJHK2RnFzVLYgbamAhc0UHExjtTSE2CtTJOzUUOxhoEOWkxoFKlqpMTQMLTEh4WpGj0QCsDQq95ntAR95lHt3v9NTPkdeijeW/A88mbvHzPsNK52fUQXso9r3LlZ8JD2kJjMaqiZuLBECiQAi631rvxW4q0fJ62MY55cMrt39XyL+tDkMz9IcAfBSKeHE9RlBYEeoFRkdKzp0kFPIoPrt9TFbqbxy7NLYbExOyXzoyWJF+a3NmU2HO4sfRponJCdLa0tk0WW0d4pscwihjZIzxX/mSedtAPl1PKk5rkuY8emk/antHxf8GkfdRWw6pcCQd7ONdSNV/Dw9r01GkLJlU5ctuSOj2HOYVjeRSUkVkJu1gAwtew6iw8KTi3zLhlx437KfKjQYmBZEZGF1YEEeBqmrOaMnFprmir2BsBcLnyuz58t8wAtlzWtb8VTCHCdGo1LzVaqiTsTZCYaMxxlipYt3iCbkAcgNNBTjFRVIjPnlmlxSIu0d1MHOxeSBCxNyRmQk9WykXPnSeOL3aNMWtz41wxk6Imxd23wk7mCRfqz6tC4JZW4XR+nDjy96mOPhe3I0z6tZ8a7xe2uvl5o0lanCIqgcNKAHUAdQA1ybGwubaAmwJ5a8qAR5nv1sTGzk4h44wka2Ecchd1QElmIKgEnibcgONq5csJy3Pf7P1OmxLu03b6tUr8OZgK5j2i+2C90t0JHpoR8y9dGLkeD2tCpqXr1yLOZritUjyWwFqZIl6dBYN1oQmDIqiROzNFhQmWgDslKx0EjivUtlpDnhFJSZTihv1UWo4xcCJEcAAqHJstRSNkBQQUe9fwJ+In2H+9RPkd2gXtMyu6OEWbGQI+ql7kdcqs4B8CVFZ40nNJnua2bx6eco86/Ox7tXoHyB1AFFvr/wAFP4oQfIkX/rxqMnuM6tE61EH5hZUgMGfErHkTMS0gUhdeIJ9PenSfMyWSeOXsNr4bGUG+kYYrgcKpHDPlCZrdEUX9yD4UezEaWXNvu68X+zQ7C3mMriKaJoZSLgG5VgONri4PHTw40+JEyxSXM0VMzGu4HEgeelAAZMdGqFzIgRdGfMMoOmhPAcR70rRaxyb4UnYaKQMAykEEAgjUEHUEGmS006ZBx+2IoZYYnJDzErGApIJW17ngPiHHrUuSTSfU1x4JzhKceUeZYVRiU+z9uiXFYjDZCphCHMSCGzi+gtpa496hTuTj4HTk0zhhhlv3r+xS7A337bFNh5YxF3nSNgxYM8Z7ym4FiRqP9xUQy3LhZ1ajs7u8KyxlfJteCfUn76bYlwy4doyoD4hI5My37jBiba6Hu8arJJxqvEx0WCGZzUukW18RN7ttyQmKDDgHETsVjzfCgFsznyv8idbWKyTapLmw0enjk4smT3I8/PyIqbnSsLzY/GNJzMcnZoD+ynKl3T6yZq9fCO0MUa81b+pc7A2fNCrpLOZxmvGzizhbAZWP2tQTe/OrhFrm7OXUZceRqUI8PjXK/Hy+BTfSNseKTCvMQBJEAVcaEjMAVbqDfTofWozQTjZ1dmZ5wzKC5Pp/J5xu+fj80/lk/wCwrDD1PQ7XXsRfx/guWFdB4AMimIaEosAhhFqmy+FAnip8RPCS8PEOfCs5M1igMuG10pqQnAG0YHnTsTVCZtKK3CwSnWqZKYbPWdGlgnY1SSJbZu8tSSUO9q91P3v9NZzPQ7P95/Iyu5cwTHYZm4dpb1dWUfNhUYnU0e1rouWnml4fh2e3yYhVIDMoJvYEgE242B42uK77PklFvdIWCZXF1NxyI4HxB5jxFMGmnTI22ML2sTR6d6w14WzC9KStUVjlwSUjCfSNsyeTDYZo8zxpdpUW54quRyvMABx4ZqV0i+Fzm6+nj6/8O3Q3qwUKBWheF7d5yO0B/eAzAeGW1EUlyDNknJ1JUui5V8jd4PFQT2kjZJMvBhYspI18VNvKqoyUmlSGbfW+Gmt/02OngL/pUz91mun/AOWPxKPZG7uFkhjkkS5ZbsS7AX4HgR0qIwi1bOrNq80MjjF/ZBtt4CFMBikgChQrOQrZu8oVtTc62VaJRSg6JwZcktTCU+dpFhunJmweGP8AgoPVVAP5VWP3UY6tVnmvNlHv/wB2XZ8n3cWq+jshPyQ1GXnF+Z19ne1DLH/q39P/AE2VbHmGMwHc23iB/wBTDK/8PZL+hrBbZX8D08ntaCD8JNfW2UuB2J9YbaUKnLLHiu3gfgVctJl15A5QPY8hUKHFxLrdnVk1HdLDke8XHha8VtYu8u2frWyizDLPBMizJwKyAlL25A397jlROfFj80Gl0/c6xRW8ZJ0/Fcyz25Jl2ts+VvgeNkB5Bisg08SZUHrVz/5Isw06vRZYLmmn91+mavbEUzRkYeRY5LizOuYW56VrJNrY87DLGpXkVry2MxsPas8WMxMOMxAdY4BLnyJGgHcJOgv9u2pPCsoykpNSZ358OKeCGTDCm3VW2/Wxkd7t85MXmiQZILjT7cmU3BfoL2OXw1vWOTK5bLkenouz44KnLeX2Xw/ZW7ujV/Nfyelh5kdrf8a9eBe5a6T54Vofap4iuETJRYUFUACpe5apA8vM0wEBoCwtzaoLsr5zY1rFGEnQI3p7C3Y6OAngKTkkNRYf6t1qHM04BHFqSGze5aCCh3uj/s0PRre4/wBqifI7dD77XkeaMOXpWJ9Mi/3Y2LNjpkzXeKJo+0aRiQEDX7NL31IB0Gg520vpjg5v4HDq9Rj02N1s3dV4+LPbFFd58oMmlCi5vxA0BY6kAaKCedA0rdA8Tio4lBd1RSQoLEKLsbKBegEm3sQsZsjDSkq8SE2uSFsbE82X19jU8KNFlyJc9vPdfRlJjdyFU58NI0TjhqbejDUUU0HFGXNV8P1+qGbG2zM5mweJH9qI3Ctpc929mtodDcEcR8x8ggqlfhTF3c3ew88CvIhZrsD33A0Y20BHK1ZQhGStndqdVlx5HGLpfBF3NseKPDTxxIEDxyXAJNyUK31PS1acCUWkcizznljObtpr8kDcHFD6hCWIFu0GpA0Er2+VqnC/YRt2jCtTJLy/CK36S8Sj4VXjdHaHERyEKwYi6yBb24XP5VOdrhtdGb9lxkszjJVxRa/Bcz754FOOJjP4cz/yg1bywXU5o9n6mXKD/H5KKLHpLtfCzwnNHNhXRWswvkaYm4IBGqga1naeRNdUdbxyhop457OMk/rRN2BA6bUx91YI6xMrFTkYhFuA1rE3dvaqgmskjLUTjLSYt1avbrz/ANFfv7uxM7tLhULGYCPERgqM2Qhkk7xAvdQD6dTU5cbe8evM27P1mOKUMzrh3i/js16/RfY3d8YrBwxTXjkRIyGBBaOVUANiDY8wdfI8DWjhxRSZx49S8GeU4bpt/NEBMPthBkEmCkA0EkglDkdWC6X96msq22NnLQS9pqa8lVfci7R3YKxYnE4uZJZjCwuVywplsVGUWLEFVt420JpSx7OUmaY9Zc4YsMWo342347nlgrjPoy+3Yj+M+K/JXv8AzCtsR4/a0tor4/x+i9Ca1u2eEkK97VOxW4K1UIMuGPOoc0WosMuF61m5lqIxowKOJsKSAzMeAGtVFCkyK2HN7kVfGqpGfA7thCl+VTdF1YYCwqC0qBs16YrGmG9F0KrN0RVGZVbywZsO/wCzZvY2PyJpS5HTpJVlXmeV4lbO3nf31rnPp4O4o9c+jGNRgUIFizyFz94hyAf4Qo9K7cHuHzXarb1LT8FX0NZWx5wHEuQrWBJsbW5nkKBxVs853u2mg2lGcQGmw8cYskZVskhvmDgkC+i3uRoAOtQ6bqzpxrJii8ii9+T8PP8A2WcG/GFzl1ilzm4JCpdl+zc5xre3XpVV1MHJtcNjsTvbPL3cPCVuPiYZn8wo0HzpcSKWGb3qvjt+SVuvu66SGeckuQdCbtdtCWPlfT8rUbt2xycYRcY7t83/AAiTh92HRcgxUqrxtGMmvPnULG1tZ0S1kZO3BN+e5O2XsMQszGaeUsuUiV8wte9wLaGqjCupjl1HeJLhSrwVFdHuDgRxiLfikk/Qip7mHgbvtPU/5V8l+iww+7GERWRYI8r5c6sM4bISVzZr3sSfeqWOKVUYy1meUlJzdrl8+ZJw+x8OnwQQr+GNF/IU1FLkjOWfJL3pN/Nk1VA4C1UZC0AdQB1AHUAZzf8A2cZsFIAWBj/tgFGbN2YJykX539CAdbVlmjxQO7s7L3eeLfXb4X1PFa4T6s1e7UNogepZvc5bf/WD61vjWx8/2pO8teH/AL/JdrEaps85If2FxU8RXCJHhramhyBRJNhWZoIwFSMiSJrWiJY7JSGCZaZIHS9V0FyGTGmkEmJEtJiiGtUGhtAK0OcHPAHVlPBlKnyItQOMnFproeO7ShKuVPFSVPmDY/O9c59ZhknG0el/RjtBfqbITYxO5bQ/C13B/mFv2a7MD9mvA8HtXE+/Uv8AJL7bFljd88Mscbo4cymygcV1sWkXiqj300qnljRhDs/M5NNVXql4l5h4CqWZy51JZgNbm50GgHIDp1rRI45STdpUYfHbWwmGxGKXsDJKzAZLKUOYBm43CjNrwJ19oUYpttHXLLllCEYyt+C5r4/L7DYsBjJyCMPDh1PC0aAgeOa5PoBTpdEQ8mRe9k+7f+vuW8O7WIAt9aZfBCwHsCKpWYtxfNt+vmR8W2LwQDtKJY72IYluPW+o4cjRuK49TVQ41TGshIVSoa7EAC/Umi9rBwak482Cw+14HbKk0bNyUOtz5C+tJST5MqWDJFXKLS+Au1tqR4ePtJSVS4FwrNqeGgHhRKSirYYcM8suGC3Ie8O8kWDCGUOc+bLkAPw2ve5FviFKeRQ5mmm0k9Q2oVt4lphsQsiK6EMrAMrDgQRcGqTswlFxbi+aMvht58TPGzYbCq7JiHhdWmAyhVUh7kDiSRYdKyWSTXsrqd89HixSSyzpOKa28enP7kDHbwbSSaGAxYWN5s3Z5i7jui5zMracuVS55E0qW5tj02kljlk4pNRq+S5l/saDHCTNiZIGTKRkiVgc1xY5mHC1/etIqd+1RxZ5aZxrEpX4tl7WhynUANcaa+1AHz9jIR28iRqQO2dY1IykAyEIpB4G1havNa3pH2sJVjUpvom/pubrZuGVUAvoAAPEKAoPqAD61v02Pl80uPI5MnMRU0ybQoI60mO0c8gNKh2BV7U2hJnMb0qGCcc6YhheigsY8opqLDiQFjVUTZGY61dGd7hI3qWi0x5lqeEriN2FpmQ7LQB5p9IuA7KcSgd2UXPg62Df6T6msZqnZ7/ZeXjx8HVfgi7B3ikw0M0SKp7X7ZJundy3A4HT+jVwyOKaRrqNJHNOM5Pl08Tt1sVHDOjypnUEDjYJfQsVsc1gTpRjaTtj1cJ5cbjF1/Pl5Hri45ZLLFJG1xdirqWUEGxVbG+tuNv0rttPkfMPHKG8018it2fuusWKfEBs2cXIdQSJNLuGFgL6nh9o0uHex95UHFdX9vALvbMVhAVirFxazEEgXvw5cKoy5E7C4sCBXkYABBmYnpofWkuReRVJ0ZTGYp9oSrHGCsKG5J9szfMAefom+iLxwS9uXL8+upMwmHXE4l4m1hwoVFjvoW1F26/C3sPGs0lKVdEdc5Sw4lNe9O3Za7U3cgljKiNEa3cdFClW5HTiL8quUItHPi1eTHK7b8UzKY/GPiNkzLJrJDIsbHmbSILnxsxF+dqxk3LG7PRx444tbFx5SVr6Mk76kPDs+UgEGaG9+BV0DMD4ELVZd1F+ZnoU4zyxX+L+xI3dkOCxLYGQkxPeTCOeh1aMnqPzv94U4exLgfyI1KWoxLUR5raX8P1/DF3DGWfaEfTFFv4y/wD+RRi2cl5i1/tY8Uv+tfQTfju4rZsnTEZP42jH6Gll96L8x6DfFmj/ANb+lmyrc8w6gDqAMrvjvcMGyIqCR2ViRny5LWykixOpv04HWscmXg2PQ0WgeoTk3SXlzPNtgYZpJTIxLG57x4tI97sfEDM3nlrmgrdnsa7KseLgXpL1X1Nhatj527ENMBpNKh2JmooLFV6TQ0wbv0oSDiBljToVg2piGEUw3GspoB2DNMgQUhoeaRfI9HC1BIuWgCo3s2J9awzxi2cd+Ink6g215AglT+KplG1R06PUdxlU+nJ/D1uePbLcm6MCGUkEHQ6GxBHUHSsY+B9TlX9y5Mt4oq0RzORo9ibT7GJ1VF7RjdJbLmS4sdSNfDzNaRlwo4M+HvJpt7dUb7Z20Q0EcjkLmABPLMLg+WoNdMZWrPGyYnHI4xKLeXCN2hl4oQoU3vaw4e9z61RiCw278mICGSQiMfCo1Nr62HAedTu+Rs+GL9rd/b16s1WBwSQoEjWwHuT1J5mmlRnObm7Zk9kTjDbUxMUndGIyyRE6BiCxyjxuzj93xrGL4cjT6npZo97pITj/AG2n6+n1NfisSsaM7kKqgszHgAK2brc82MXJqMebMFsqEvs7HTEECZpZUB+6hzX98w9K547wk/E9fNJR1WKH+NJi7x97Y2HYcUWG3mqmP9aJ/wDEn8B6bbXyXjxfs028+x/rcAyHLKtpYH4FXGo15A6eWh5VrkjxI8/S5+4yb8ns15Gc+j3Eu+LxbyIVZ1jLixAEiEq/kbkm1Z4W3Jtnd2jCMcOOMXaV/R7otd/8DJJHhzEjO0eKRyFFyFCvc++WryxbSrxOfs/LCEpqbpOLX4NVWp55G2liGjikdUMjKjMEBsWIF7Ck3SsvHFSmot1b5mN2f9JcLA9tFJGQTbIRIPInukHjyrBahdUepk7IyL3JJ/b9mU3x2wMbiVMSnKFCJcWZiTc314XPhwrHJPjlsejosH9NifG9+bLjY2BEaC3kD94n4m9TYDwUVcVR5GszPJP18l66k8rVHGNIoAGRTAaaB2NY0BYw0CGmigsYTToLGGnQrGGgBeyqeIaiL2FLiK4BHVaE2NpHpIWpIFy0wFy0BZ5j9Je7jRSfXYRoSO3A+y3ASW+6eDeNjzNscka9pHvdl6tTj/Tz/wDz+v0V2ypFlUMvkRzU9KcXaN8ycHTLnD4atEjllMvIHcxiK/dBuBbW58fU1orqjjkoqXH1LrbUZ+qcLEBSQOVuOlbLkebPeTJW73/Dx36H+Y0o8i83vv10LGqMit23sKHFIFmTNbVWBsyn9lh5DTgbVMoKS3N8GoyYJXB/plPHuLDcdrNip1BuI5piyC3DQAVHcrq2zpfaWT+yMYvxS3NI2FQoYyoyFcmS1ly2tlsOVtK0rajhUpKXFe/MGuz4hGIuzTsxwQqCvG/wnTjrRwqqG8k3Ljt349SSq20FMgWgDqAOoAg7U2tDhwDLIqXIAvqe8bXsNbcdeVjUyko8zXFhyZXUFZ5PtraEiYqbvJKA5t2sUbjLckL3lJsMxFwdbXvwrknJqTPo9PhhLDHZrbo2v5JuzMEHfP2aREqMyx5gqg3vYMTlZug4DzNNLyOPVZ+GPApNrz6/6X3fyNBaqPJbGEUxDCKAGEUwGEUANIoAYRQAwigQ0rTAblosBLUhnM9LhK4gbNTpEuQM1RNnqeWshWOtToVnWooAc0IZSrAMrAhlIuCCLEEdKKGpNO0eQbybAk2ZP2sV2w7Gwvc2v/ypD/K363vhJODtcj6fS6qGsx8E9pr1a/lelo9iYmOdA8Z8GU/Ep6MP1510QakrRw54SxS4ZGgwuH4VokcU5lvqR3ibX104jp5GrObZciaoFtKoyFoA6gDqAOoA6gDqAOoA6gCFtLakUClpHUWF8txmboFXiamUkuZpjwzyOoo8b2hiHmkaSQksSTqSQoJJyrfgoudK4pNt2z6nFCOOKjEnbJ2SSwuO9xAPBf2m/Qf+KaVHLqdUkqXL8+S/ZrIMOEFh6nmTzJq0eJOTk7Y4rTJoYy0xDCtADCtADStFgMK0AMIoAYRQAwimA0igBhFFiGkUwGEUAMIpiPV7VSgQLaq4UB1qdIBCKTigAYvCpIjJIoZGFmVhcEHqKzcCoTlCSlF00eWbf3Xn2dIcRhWZohqftNGvNZR9uP8Aa5c7EZjzShKDuJ9Fp9bi1ce6zKpfn4eD8v8Aw0+6e90OIsj2im4ZSe45/wANj/KdfPjW+PLGWz2Z5+s0OTD7S3j+Pj+zZBa6Dy7KTaONmiYlbMD9lgbDysazbaOvHjxzVMn7FxvaxKzEZ+DgcmB6cr8aqLtGOfHwTaXLoSMNjY5CwR1YqbMFIOUnkbeR9qaafIiUJRSclViSY2NXWMuodgSqE94gdB6H2NFq6GscnFyS2XUIZlzBbjMRcLcXIHEgUyadWEoEdQBWY7b0MRKs4LBWbKCCe79m/AMeQNS5pG+PTZJq0tvX2Kgb6Ll/unzdMy5f4uPyrPvl4HT/APPlfvKjL7Yx74kguiBhm7yizFSdFY31A6nr51lKTkehhxxwLZuv5GbN2YWPd1txcjur5dT/AFpxqPgTn1FLf6dX69eBpcNhFjWy+p5k+NNHlTm5u2PZKdkgytAhpSix0MKUWFDSlFhQ0igAZWnYUMKUWFDGSiwoYVp2FCGI9KXEh8LG9ifLzpPIgWNsG8fiKFkH3TAOR1qlJEuFDDVmZ6xW5B1AHUAdQAhpMBprJgYjeX6P4prvh7RObkoR/ZOfIfAfLTw51hPGmetpe1J46jk3Xj1X79blFg94cds9hHOhdOAWU3uP8OYXv5G9ugpRyzhzOyek02rXFidPy/lf+fM1mB3vwmJADN2T/dl7o9H+H5iuhZoSPNyaHPhdpWvL9cyRNsr7SHiLZlPEHlccRVOJEc/RlY+71uFx5aVHAdC1XiRJNi25G/U1PAaLUBWklDO5N3ZCmY8VBtfJbReHKnvzJUYNKPRO/j8QOC2hiIRZHuuvdYBhcm5N+PG/OkpSReTDiybtfQLPtfFOCDJYHQhVC+xtce9NykyY4MMd6+pWfVQOJAqKrmb95fIRbE5UBY9ANahzXQN6t7Fvgtgk6y90ccin+Y/+T4ip3fM5cmpS9z6lwsAUWUAAcAOFVZxttu2dkpWFDStA6GmOiwoQ4fw/Sp4g4QbQ+Ip8Y+ABIo60Kdg4jRCTT4kLhYORLUcSY3FoCxp2TQ0kUrK4RM1qlspRoQz1JYCWamkFkWQ1QgP1djrY28jVWQ0c0T8lPsafELhXQ9ZrtOQ6gDqAOoAQ0mA01iwGmoYwWIgV1Kuqsp4qwDA+YNSVGTi7TpmV2nuFh3uYi0J6Dvp/C2o9CBUOCZ6WLtPLHaXtfn6lH/7Ux2HN4JLj/DkMZPmjWHzNJKUeTOr+t02b/kj9Vf3W4Rdr7Si0dHb8UIYfxIP1q+9yIT0+jn7rr5/sVt8JvtxR+zr+Zp9++qF/8+H9sn9mCO8zNwiT0LGl33kV/R1zl9hy4zEP8MJ9Ec0u9fgJ48Uec/uiTHsvFycQEH7RCj2FzU8UmZvNp4+fr5In4XdgcZXLHoug9zqflSrxMZax8oKi5w2FSMWRQo8OJ8zxPrTOWU5TdyYW1BI1lPSgYJj4U6Cxhaigs7PSaHYjTVPAPiBmTwo4B8YNmHSjgYcaEMgpODHxoA5FPgY+NAJAKaiyXJMGR4U+Fi4hpFHAPjGEU+BC42d9XqXSL3Y36uBqfalxDphO1FJ2NAZZqEgPRhXpI88WmB1AHUANNJgJWTASoaGJUtANIqRpjDSKENBQ29DGITSChpNIBpoBDTSAYaBiRNx8/wBBQgHE0wBPTGCIoAQ0DGkUgEC0mMV4RU8TGlZHksOQo4mVwoAFvV2RQ94RU8bL4EQnq0zNoHmoY0cpvUt0UkCMhpMtA3kNJIAi6iq4diXLca6CkM//2Q=="/>
          <p:cNvSpPr>
            <a:spLocks noChangeAspect="1" noChangeArrowheads="1"/>
          </p:cNvSpPr>
          <p:nvPr/>
        </p:nvSpPr>
        <p:spPr bwMode="auto">
          <a:xfrm>
            <a:off x="155575" y="-1881188"/>
            <a:ext cx="609600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doubleyourbusinessfast.com/wp-content/uploads/2014/05/unique-selling-proposition.jpg"/>
          <p:cNvPicPr>
            <a:picLocks noChangeAspect="1" noChangeArrowheads="1"/>
          </p:cNvPicPr>
          <p:nvPr/>
        </p:nvPicPr>
        <p:blipFill>
          <a:blip r:embed="rId3"/>
          <a:srcRect l="3750" t="1937" r="33750" b="-5964"/>
          <a:stretch>
            <a:fillRect/>
          </a:stretch>
        </p:blipFill>
        <p:spPr bwMode="auto">
          <a:xfrm>
            <a:off x="7086600" y="0"/>
            <a:ext cx="2057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Blindness: Global Facts by 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285 million visually impaired people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An estimated 120 million are visually impaired because of uncorrected refractive errors  (glasses)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90% of visually impaired people live in low- and middle-income countries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An estimated 82 % of all people with blindness are over 50 years old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28% of people living with moderate and severe visual impairment are in their working years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Up to 80% of visual impairment and blindness in adults is preventable or treatable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Around 1.4 million children are blind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3" name="Content Placeholder 9"/>
          <p:cNvSpPr txBox="1">
            <a:spLocks/>
          </p:cNvSpPr>
          <p:nvPr/>
        </p:nvSpPr>
        <p:spPr>
          <a:xfrm>
            <a:off x="115956" y="1295400"/>
            <a:ext cx="8647044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Rigorous monitoring systems, evaluating the progress for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	sustainable 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Technical expertise to various NGOs, and GOs in various aspects of eye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Research collaboration with </a:t>
            </a:r>
            <a:r>
              <a:rPr lang="en-US" sz="2000" dirty="0" err="1" smtClean="0">
                <a:solidFill>
                  <a:schemeClr val="bg1"/>
                </a:solidFill>
              </a:rPr>
              <a:t>Hapkin</a:t>
            </a:r>
            <a:r>
              <a:rPr lang="en-US" sz="2000" dirty="0" smtClean="0">
                <a:solidFill>
                  <a:schemeClr val="bg1"/>
                </a:solidFill>
              </a:rPr>
              <a:t> Institute, TATA Memorial Hospital etc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 Affiliations –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Member of National Program of Blindness Control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Member of VISION 2020 India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Awards / Recognition –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Samajratna</a:t>
            </a:r>
            <a:r>
              <a:rPr lang="en-US" sz="2000" dirty="0" smtClean="0">
                <a:solidFill>
                  <a:schemeClr val="bg1"/>
                </a:solidFill>
              </a:rPr>
              <a:t> award by </a:t>
            </a:r>
            <a:r>
              <a:rPr lang="en-US" sz="2000" dirty="0" err="1" smtClean="0">
                <a:solidFill>
                  <a:schemeClr val="bg1"/>
                </a:solidFill>
              </a:rPr>
              <a:t>Hariharputra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Bhajan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Samaj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Good Samaritan Awards by </a:t>
            </a:r>
            <a:r>
              <a:rPr lang="en-US" sz="2000" dirty="0" err="1" smtClean="0">
                <a:solidFill>
                  <a:schemeClr val="bg1"/>
                </a:solidFill>
              </a:rPr>
              <a:t>Wokhardt</a:t>
            </a:r>
            <a:r>
              <a:rPr lang="en-US" sz="2000" dirty="0" smtClean="0">
                <a:solidFill>
                  <a:schemeClr val="bg1"/>
                </a:solidFill>
              </a:rPr>
              <a:t> Foundation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FOHS &amp; KBHB : USP</a:t>
            </a:r>
          </a:p>
        </p:txBody>
      </p:sp>
      <p:pic>
        <p:nvPicPr>
          <p:cNvPr id="5" name="Picture 6" descr="http://doubleyourbusinessfast.com/wp-content/uploads/2014/05/unique-selling-proposition.jpg"/>
          <p:cNvPicPr>
            <a:picLocks noChangeAspect="1" noChangeArrowheads="1"/>
          </p:cNvPicPr>
          <p:nvPr/>
        </p:nvPicPr>
        <p:blipFill>
          <a:blip r:embed="rId3"/>
          <a:srcRect l="3750" t="1937" r="33750" b="-5964"/>
          <a:stretch>
            <a:fillRect/>
          </a:stretch>
        </p:blipFill>
        <p:spPr bwMode="auto">
          <a:xfrm>
            <a:off x="7010400" y="0"/>
            <a:ext cx="2057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186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Partners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in Change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3" descr="C:\Users\Deepak\Desktop\Web Site\Partners\Japanisee consulate.png"/>
          <p:cNvPicPr>
            <a:picLocks noChangeAspect="1" noChangeArrowheads="1"/>
          </p:cNvPicPr>
          <p:nvPr/>
        </p:nvPicPr>
        <p:blipFill>
          <a:blip r:embed="rId3"/>
          <a:srcRect l="10526" r="10526"/>
          <a:stretch>
            <a:fillRect/>
          </a:stretch>
        </p:blipFill>
        <p:spPr bwMode="auto">
          <a:xfrm>
            <a:off x="5687978" y="1295400"/>
            <a:ext cx="1627222" cy="1371600"/>
          </a:xfrm>
          <a:prstGeom prst="rect">
            <a:avLst/>
          </a:prstGeom>
          <a:noFill/>
        </p:spPr>
      </p:pic>
      <p:pic>
        <p:nvPicPr>
          <p:cNvPr id="6" name="Picture 2" descr="C:\Users\Deepak\Desktop\Web Site\Partners\L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048000"/>
            <a:ext cx="1752600" cy="949325"/>
          </a:xfrm>
          <a:prstGeom prst="rect">
            <a:avLst/>
          </a:prstGeom>
          <a:noFill/>
        </p:spPr>
      </p:pic>
      <p:pic>
        <p:nvPicPr>
          <p:cNvPr id="8" name="Picture 4" descr="C:\Users\Deepak\Desktop\Web Site\Partners\rotary internatio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286359"/>
            <a:ext cx="1371600" cy="1317693"/>
          </a:xfrm>
          <a:prstGeom prst="rect">
            <a:avLst/>
          </a:prstGeom>
          <a:noFill/>
        </p:spPr>
      </p:pic>
      <p:pic>
        <p:nvPicPr>
          <p:cNvPr id="9" name="Picture 5" descr="C:\Users\Deepak\Desktop\Web Site\Partners\scb.jpg"/>
          <p:cNvPicPr>
            <a:picLocks noChangeAspect="1" noChangeArrowheads="1"/>
          </p:cNvPicPr>
          <p:nvPr/>
        </p:nvPicPr>
        <p:blipFill>
          <a:blip r:embed="rId6"/>
          <a:srcRect t="18362" b="18361"/>
          <a:stretch>
            <a:fillRect/>
          </a:stretch>
        </p:blipFill>
        <p:spPr bwMode="auto">
          <a:xfrm>
            <a:off x="152400" y="3048000"/>
            <a:ext cx="2511879" cy="990600"/>
          </a:xfrm>
          <a:prstGeom prst="rect">
            <a:avLst/>
          </a:prstGeom>
          <a:noFill/>
        </p:spPr>
      </p:pic>
      <p:pic>
        <p:nvPicPr>
          <p:cNvPr id="10" name="Picture 8" descr="C:\Users\Deepak\Desktop\Web Site\Partners\wadi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495800"/>
            <a:ext cx="1143000" cy="1371600"/>
          </a:xfrm>
          <a:prstGeom prst="rect">
            <a:avLst/>
          </a:prstGeom>
          <a:noFill/>
        </p:spPr>
      </p:pic>
      <p:pic>
        <p:nvPicPr>
          <p:cNvPr id="11" name="Picture 9" descr="C:\Users\Deepak\Desktop\Web Site\Partners\bm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295400"/>
            <a:ext cx="1447800" cy="1447800"/>
          </a:xfrm>
          <a:prstGeom prst="rect">
            <a:avLst/>
          </a:prstGeom>
          <a:noFill/>
        </p:spPr>
      </p:pic>
      <p:pic>
        <p:nvPicPr>
          <p:cNvPr id="12" name="Picture 10" descr="C:\Users\Deepak\Desktop\Web Site\Partners\DBC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1295400"/>
            <a:ext cx="1447800" cy="1393508"/>
          </a:xfrm>
          <a:prstGeom prst="rect">
            <a:avLst/>
          </a:prstGeom>
          <a:noFill/>
        </p:spPr>
      </p:pic>
      <p:pic>
        <p:nvPicPr>
          <p:cNvPr id="13" name="Picture 11" descr="C:\Users\Deepak\Desktop\Web Site\Partners\ICDS.jpg"/>
          <p:cNvPicPr>
            <a:picLocks noChangeAspect="1" noChangeArrowheads="1"/>
          </p:cNvPicPr>
          <p:nvPr/>
        </p:nvPicPr>
        <p:blipFill>
          <a:blip r:embed="rId10"/>
          <a:srcRect l="19355" t="15764" r="19355" b="9360"/>
          <a:stretch>
            <a:fillRect/>
          </a:stretch>
        </p:blipFill>
        <p:spPr bwMode="auto">
          <a:xfrm>
            <a:off x="1752600" y="4495800"/>
            <a:ext cx="1447800" cy="1447800"/>
          </a:xfrm>
          <a:prstGeom prst="rect">
            <a:avLst/>
          </a:prstGeom>
          <a:noFill/>
        </p:spPr>
      </p:pic>
      <p:pic>
        <p:nvPicPr>
          <p:cNvPr id="14" name="Picture 12" descr="C:\Users\Deepak\Desktop\Web Site\Partners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1295400"/>
            <a:ext cx="1371600" cy="1371600"/>
          </a:xfrm>
          <a:prstGeom prst="rect">
            <a:avLst/>
          </a:prstGeom>
          <a:noFill/>
        </p:spPr>
      </p:pic>
      <p:pic>
        <p:nvPicPr>
          <p:cNvPr id="15" name="Picture 15" descr="C:\Users\Deepak\Desktop\Web Site\Partners\JSW 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3124200"/>
            <a:ext cx="2209799" cy="751906"/>
          </a:xfrm>
          <a:prstGeom prst="rect">
            <a:avLst/>
          </a:prstGeom>
          <a:noFill/>
        </p:spPr>
      </p:pic>
      <p:pic>
        <p:nvPicPr>
          <p:cNvPr id="16" name="Picture 16" descr="C:\Users\Deepak\Desktop\Web Site\Partners\KEM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05200" y="4495800"/>
            <a:ext cx="1177568" cy="13716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6400800" y="4800600"/>
            <a:ext cx="2438400" cy="990600"/>
            <a:chOff x="1981200" y="4724400"/>
            <a:chExt cx="2286000" cy="838200"/>
          </a:xfrm>
        </p:grpSpPr>
        <p:sp>
          <p:nvSpPr>
            <p:cNvPr id="17" name="Rectangle 16"/>
            <p:cNvSpPr/>
            <p:nvPr/>
          </p:nvSpPr>
          <p:spPr>
            <a:xfrm>
              <a:off x="1981200" y="4724400"/>
              <a:ext cx="2286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3" descr="C:\Users\Deepak\Desktop\Web Site\Partners\logoSSA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33600" y="4800600"/>
              <a:ext cx="1997732" cy="676275"/>
            </a:xfrm>
            <a:prstGeom prst="rect">
              <a:avLst/>
            </a:prstGeom>
            <a:noFill/>
          </p:spPr>
        </p:pic>
      </p:grpSp>
      <p:sp>
        <p:nvSpPr>
          <p:cNvPr id="20" name="Rectangle 19"/>
          <p:cNvSpPr/>
          <p:nvPr/>
        </p:nvSpPr>
        <p:spPr>
          <a:xfrm>
            <a:off x="7315200" y="3200400"/>
            <a:ext cx="1752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Jasani</a:t>
            </a:r>
            <a:r>
              <a:rPr lang="en-US" sz="2400" dirty="0" smtClean="0">
                <a:solidFill>
                  <a:schemeClr val="tx1"/>
                </a:solidFill>
              </a:rPr>
              <a:t> Trust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9" name="Picture 18" descr="9454582-Business-people-celebration-of-collaboration-deal-agreement-merger-or-partnership-success-Stock-Vecto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84822" y="0"/>
            <a:ext cx="1359177" cy="1295400"/>
          </a:xfrm>
          <a:prstGeom prst="rect">
            <a:avLst/>
          </a:prstGeom>
        </p:spPr>
      </p:pic>
      <p:pic>
        <p:nvPicPr>
          <p:cNvPr id="4098" name="Picture 2" descr="http://www.medianama.com/wp-content/uploads/best-logo.jpg"/>
          <p:cNvPicPr>
            <a:picLocks noChangeAspect="1" noChangeArrowheads="1"/>
          </p:cNvPicPr>
          <p:nvPr/>
        </p:nvPicPr>
        <p:blipFill>
          <a:blip r:embed="rId16"/>
          <a:srcRect l="17778" r="20000"/>
          <a:stretch>
            <a:fillRect/>
          </a:stretch>
        </p:blipFill>
        <p:spPr bwMode="auto">
          <a:xfrm>
            <a:off x="228600" y="4495800"/>
            <a:ext cx="1295400" cy="144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55113" cy="6858000"/>
            <a:chOff x="0" y="0"/>
            <a:chExt cx="9155113" cy="6858000"/>
          </a:xfrm>
        </p:grpSpPr>
        <p:pic>
          <p:nvPicPr>
            <p:cNvPr id="2" name="Picture 2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/>
            <a:stretch>
              <a:fillRect/>
            </a:stretch>
          </p:blipFill>
          <p:spPr bwMode="auto">
            <a:xfrm>
              <a:off x="0" y="1295400"/>
              <a:ext cx="9155113" cy="5562600"/>
            </a:xfrm>
            <a:prstGeom prst="rect">
              <a:avLst/>
            </a:prstGeom>
            <a:noFill/>
          </p:spPr>
        </p:pic>
        <p:pic>
          <p:nvPicPr>
            <p:cNvPr id="5" name="Picture 2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 b="68488"/>
            <a:stretch>
              <a:fillRect/>
            </a:stretch>
          </p:blipFill>
          <p:spPr bwMode="auto">
            <a:xfrm>
              <a:off x="0" y="0"/>
              <a:ext cx="9155113" cy="1676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\\BANNER\Users\Public\pics\P4301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3505200" cy="26289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19812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\\BANNER\Users\Public\newpic\chembu\P3140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618834"/>
            <a:ext cx="5943600" cy="2239167"/>
          </a:xfrm>
          <a:prstGeom prst="rect">
            <a:avLst/>
          </a:prstGeom>
          <a:noFill/>
        </p:spPr>
      </p:pic>
      <p:pic>
        <p:nvPicPr>
          <p:cNvPr id="1028" name="Picture 4" descr="\\BANNER\Users\Public\pics\100_78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21559"/>
            <a:ext cx="3962400" cy="223644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19600" y="3657600"/>
            <a:ext cx="20574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Vision Center, </a:t>
            </a:r>
            <a:r>
              <a:rPr lang="en-US" dirty="0" err="1" smtClean="0">
                <a:solidFill>
                  <a:sysClr val="windowText" lastClr="000000"/>
                </a:solidFill>
              </a:rPr>
              <a:t>Chembur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0" y="2286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Glimpses</a:t>
            </a:r>
          </a:p>
        </p:txBody>
      </p:sp>
      <p:pic>
        <p:nvPicPr>
          <p:cNvPr id="1027" name="Picture 3" descr="\\BANNER\Users\Public\pics\P43012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05200" cy="221888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8000" y="0"/>
            <a:ext cx="355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19400" y="1905000"/>
            <a:ext cx="20574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Primary Eye Care Center,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Shahapur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55113" cy="6858000"/>
            <a:chOff x="0" y="0"/>
            <a:chExt cx="9155113" cy="6858000"/>
          </a:xfrm>
        </p:grpSpPr>
        <p:pic>
          <p:nvPicPr>
            <p:cNvPr id="3" name="Picture 2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/>
            <a:stretch>
              <a:fillRect/>
            </a:stretch>
          </p:blipFill>
          <p:spPr bwMode="auto">
            <a:xfrm>
              <a:off x="0" y="1295400"/>
              <a:ext cx="9155113" cy="5562600"/>
            </a:xfrm>
            <a:prstGeom prst="rect">
              <a:avLst/>
            </a:prstGeom>
            <a:noFill/>
          </p:spPr>
        </p:pic>
        <p:pic>
          <p:nvPicPr>
            <p:cNvPr id="4" name="Picture 2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 b="68488"/>
            <a:stretch>
              <a:fillRect/>
            </a:stretch>
          </p:blipFill>
          <p:spPr bwMode="auto">
            <a:xfrm>
              <a:off x="0" y="0"/>
              <a:ext cx="9155113" cy="1676400"/>
            </a:xfrm>
            <a:prstGeom prst="rect">
              <a:avLst/>
            </a:prstGeom>
            <a:noFill/>
          </p:spPr>
        </p:pic>
      </p:grpSp>
      <p:pic>
        <p:nvPicPr>
          <p:cNvPr id="2051" name="Picture 3" descr="\\BANNER\Users\Public\pics\100_4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24570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0924"/>
            <a:ext cx="3276600" cy="24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5451" y="1855848"/>
            <a:ext cx="4028549" cy="30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876800"/>
            <a:ext cx="40386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429000" y="5257800"/>
            <a:ext cx="20574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Cataract Detection camps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3651" y="0"/>
            <a:ext cx="511034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0" y="304800"/>
            <a:ext cx="2438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Glimpses</a:t>
            </a:r>
          </a:p>
        </p:txBody>
      </p:sp>
      <p:pic>
        <p:nvPicPr>
          <p:cNvPr id="6" name="Picture 5" descr="100_0175 - Copy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362200"/>
            <a:ext cx="3276600" cy="220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8400" y="2133600"/>
            <a:ext cx="20574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Fully Equipped Ophthalmic Mobile Van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55113" cy="6858000"/>
            <a:chOff x="0" y="0"/>
            <a:chExt cx="9155113" cy="6858000"/>
          </a:xfrm>
        </p:grpSpPr>
        <p:pic>
          <p:nvPicPr>
            <p:cNvPr id="3" name="Picture 2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/>
            <a:stretch>
              <a:fillRect/>
            </a:stretch>
          </p:blipFill>
          <p:spPr bwMode="auto">
            <a:xfrm>
              <a:off x="0" y="1295400"/>
              <a:ext cx="9155113" cy="5562600"/>
            </a:xfrm>
            <a:prstGeom prst="rect">
              <a:avLst/>
            </a:prstGeom>
            <a:noFill/>
          </p:spPr>
        </p:pic>
        <p:pic>
          <p:nvPicPr>
            <p:cNvPr id="4" name="Picture 2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 b="68488"/>
            <a:stretch>
              <a:fillRect/>
            </a:stretch>
          </p:blipFill>
          <p:spPr bwMode="auto">
            <a:xfrm>
              <a:off x="0" y="0"/>
              <a:ext cx="9155113" cy="1676400"/>
            </a:xfrm>
            <a:prstGeom prst="rect">
              <a:avLst/>
            </a:prstGeom>
            <a:noFill/>
          </p:spPr>
        </p:pic>
      </p:grpSp>
      <p:pic>
        <p:nvPicPr>
          <p:cNvPr id="3074" name="Picture 2" descr="\\BANNER\Users\Public\pics\20131216_13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</p:spPr>
      </p:pic>
      <p:pic>
        <p:nvPicPr>
          <p:cNvPr id="3075" name="Picture 3" descr="\\BANNER\Users\Public\pics\P717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  <p:pic>
        <p:nvPicPr>
          <p:cNvPr id="3076" name="Picture 4" descr="\\BANNER\Users\Public\pics\PA15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0"/>
            <a:ext cx="3048000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743200"/>
            <a:ext cx="16002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School Screening program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0" y="2362200"/>
            <a:ext cx="45720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Retinopathy of Prematurity (ROP) Screening program – Premature babies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57200"/>
            <a:ext cx="9155113" cy="6248400"/>
            <a:chOff x="0" y="0"/>
            <a:chExt cx="9155113" cy="6248400"/>
          </a:xfrm>
        </p:grpSpPr>
        <p:pic>
          <p:nvPicPr>
            <p:cNvPr id="4" name="Picture 3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 b="9287"/>
            <a:stretch>
              <a:fillRect/>
            </a:stretch>
          </p:blipFill>
          <p:spPr bwMode="auto">
            <a:xfrm>
              <a:off x="0" y="1295400"/>
              <a:ext cx="9155113" cy="4953000"/>
            </a:xfrm>
            <a:prstGeom prst="rect">
              <a:avLst/>
            </a:prstGeom>
            <a:noFill/>
          </p:spPr>
        </p:pic>
        <p:pic>
          <p:nvPicPr>
            <p:cNvPr id="5" name="Picture 2" descr="C:\Users\Deepak\Desktop\Picture3.png"/>
            <p:cNvPicPr>
              <a:picLocks noChangeAspect="1" noChangeArrowheads="1"/>
            </p:cNvPicPr>
            <p:nvPr/>
          </p:nvPicPr>
          <p:blipFill>
            <a:blip r:embed="rId2"/>
            <a:srcRect t="15260" b="68488"/>
            <a:stretch>
              <a:fillRect/>
            </a:stretch>
          </p:blipFill>
          <p:spPr bwMode="auto">
            <a:xfrm>
              <a:off x="0" y="0"/>
              <a:ext cx="9155113" cy="1676400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OHS FULL FINAL cop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04" y="4267200"/>
            <a:ext cx="2873996" cy="99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4230756"/>
            <a:ext cx="55626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Contact 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Mr. Deepak </a:t>
            </a:r>
            <a:r>
              <a:rPr lang="en-US" sz="3200" b="1" dirty="0" err="1" smtClean="0">
                <a:solidFill>
                  <a:schemeClr val="bg1"/>
                </a:solidFill>
              </a:rPr>
              <a:t>Lalge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Manager - Programs &amp; CSR Coordinator 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+ 91 9819 870 807 / 7303 870 807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kbhb@rediffmail.com /  fohs100@gmail.com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33600" y="5409406"/>
            <a:ext cx="2286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" y="5715000"/>
            <a:ext cx="2971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BHB_LOGO_-_eng_-_color_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16" y="5791200"/>
            <a:ext cx="2782784" cy="79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674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C000"/>
                </a:solidFill>
                <a:latin typeface="Calibri" pitchFamily="34" charset="0"/>
              </a:rPr>
              <a:t>Thank You</a:t>
            </a:r>
            <a:endParaRPr lang="en-US" sz="115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5410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One out of every three blind people in the world lives in India - an estimated </a:t>
            </a:r>
            <a:r>
              <a:rPr lang="en-US" sz="2200" b="1" dirty="0" smtClean="0">
                <a:solidFill>
                  <a:schemeClr val="bg1"/>
                </a:solidFill>
              </a:rPr>
              <a:t>15 million blind</a:t>
            </a:r>
            <a:r>
              <a:rPr lang="en-US" sz="2200" dirty="0" smtClean="0">
                <a:solidFill>
                  <a:schemeClr val="bg1"/>
                </a:solidFill>
              </a:rPr>
              <a:t> people live in India. 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Every year, </a:t>
            </a:r>
            <a:r>
              <a:rPr lang="en-US" sz="2200" b="1" dirty="0" smtClean="0">
                <a:solidFill>
                  <a:schemeClr val="bg1"/>
                </a:solidFill>
              </a:rPr>
              <a:t>3 million</a:t>
            </a:r>
            <a:r>
              <a:rPr lang="en-US" sz="2200" dirty="0" smtClean="0">
                <a:solidFill>
                  <a:schemeClr val="bg1"/>
                </a:solidFill>
              </a:rPr>
              <a:t> people </a:t>
            </a:r>
            <a:r>
              <a:rPr lang="en-US" sz="2200" b="1" dirty="0" smtClean="0">
                <a:solidFill>
                  <a:schemeClr val="bg1"/>
                </a:solidFill>
              </a:rPr>
              <a:t>develop cataracts</a:t>
            </a:r>
            <a:r>
              <a:rPr lang="en-US" sz="2200" dirty="0" smtClean="0">
                <a:solidFill>
                  <a:schemeClr val="bg1"/>
                </a:solidFill>
              </a:rPr>
              <a:t> in their eyes, which is leading cause of blindness (62.6%)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More than two thirds of India’s visually handicapped live in Andhra Pradesh, Orissa, Madhya Pradesh, </a:t>
            </a:r>
            <a:r>
              <a:rPr lang="en-US" sz="2200" dirty="0" smtClean="0">
                <a:solidFill>
                  <a:srgbClr val="FF0000"/>
                </a:solidFill>
              </a:rPr>
              <a:t>Maharashtra</a:t>
            </a:r>
            <a:r>
              <a:rPr lang="en-US" sz="2200" dirty="0" smtClean="0">
                <a:solidFill>
                  <a:schemeClr val="bg1"/>
                </a:solidFill>
              </a:rPr>
              <a:t>, Rajasthan, Tamil Nadu and Uttar Pradesh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A largely undocumented cause for blindness in India is </a:t>
            </a:r>
            <a:r>
              <a:rPr lang="en-US" sz="2200" b="1" dirty="0" smtClean="0">
                <a:solidFill>
                  <a:schemeClr val="bg1"/>
                </a:solidFill>
              </a:rPr>
              <a:t>diabetic retinopathy </a:t>
            </a:r>
            <a:r>
              <a:rPr lang="en-US" sz="2200" dirty="0" smtClean="0">
                <a:solidFill>
                  <a:schemeClr val="bg1"/>
                </a:solidFill>
              </a:rPr>
              <a:t> especially in the working middleclass.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Blindness: Indian Facts by -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Med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66724"/>
            <a:ext cx="92392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 </a:t>
            </a:r>
            <a:r>
              <a:rPr lang="en-US" sz="3600" dirty="0" smtClean="0"/>
              <a:t>Blindness: Indian Facts by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2332"/>
            <a:ext cx="90678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According to the National Health Policy document of the Government of India, 1983, “One of the basic human rights is the right to see”.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Despite this lofty aim, India’s blind population totals a whopping 12 million.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Other causes are </a:t>
            </a:r>
            <a:r>
              <a:rPr lang="en-US" sz="2200" b="1" dirty="0" smtClean="0">
                <a:solidFill>
                  <a:schemeClr val="bg1"/>
                </a:solidFill>
              </a:rPr>
              <a:t>glaucoma, macular degeneration, posterior segment pathology, retinal detachment, corneal opacities, retinitis </a:t>
            </a:r>
            <a:r>
              <a:rPr lang="en-US" sz="2200" b="1" dirty="0" err="1" smtClean="0">
                <a:solidFill>
                  <a:schemeClr val="bg1"/>
                </a:solidFill>
              </a:rPr>
              <a:t>pigmentosa</a:t>
            </a:r>
            <a:r>
              <a:rPr lang="en-US" sz="2200" b="1" dirty="0" smtClean="0">
                <a:solidFill>
                  <a:schemeClr val="bg1"/>
                </a:solidFill>
              </a:rPr>
              <a:t>,</a:t>
            </a:r>
            <a:r>
              <a:rPr lang="en-US" sz="2200" dirty="0" smtClean="0">
                <a:solidFill>
                  <a:schemeClr val="bg1"/>
                </a:solidFill>
              </a:rPr>
              <a:t> and surgical complications. 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The National Programme for Control of Blindness</a:t>
            </a:r>
            <a:r>
              <a:rPr lang="en-US" sz="2200" dirty="0" smtClean="0">
                <a:solidFill>
                  <a:schemeClr val="bg1"/>
                </a:solidFill>
              </a:rPr>
              <a:t>, launched in 1976, aims to reduce the overall blindness prevalence rate from 14 blind persons per 1000 population to 3.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1600200"/>
            <a:ext cx="396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Med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66724"/>
            <a:ext cx="92392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1600200"/>
            <a:ext cx="396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Magnitude of the Problem of Blindness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81000" y="13716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3810000" y="62484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Ref - Health and Population - Perspectives and Issues 24(2): 99 - 108, 2001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Blindness Scenario in India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4648200" cy="3929268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In adults, over age 50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Cataract 			62.6%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Refractive Error 		19.7%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Glaucoma			05.8%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Posterior segment disorder	04.7%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Corneal opacity		00.9%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Others			06.2%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2368824"/>
            <a:ext cx="4648200" cy="3922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Children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Refractive Error 		33.3%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Congenital Eye anomalies	25.0%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Retinal degeneration 	16.7%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Vitamin A deficiency	08.3%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			16.6%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1981200"/>
            <a:ext cx="46482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Causes of Blindness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45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Estimated blind persons 15 million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008" y="1524001"/>
            <a:ext cx="7414592" cy="53339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Founded in 1914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Founders –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Three eminent Ophthalmologists (eye specialist)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Dr. </a:t>
            </a:r>
            <a:r>
              <a:rPr lang="en-US" sz="2800" dirty="0" err="1" smtClean="0">
                <a:solidFill>
                  <a:schemeClr val="bg1"/>
                </a:solidFill>
              </a:rPr>
              <a:t>Sathaye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Dr. </a:t>
            </a:r>
            <a:r>
              <a:rPr lang="en-US" sz="2800" dirty="0" err="1" smtClean="0">
                <a:solidFill>
                  <a:schemeClr val="bg1"/>
                </a:solidFill>
              </a:rPr>
              <a:t>Sardesai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Dr. </a:t>
            </a:r>
            <a:r>
              <a:rPr lang="en-US" sz="2800" dirty="0" err="1" smtClean="0">
                <a:solidFill>
                  <a:schemeClr val="bg1"/>
                </a:solidFill>
              </a:rPr>
              <a:t>Athwale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Free Ophthalmic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Hospitals’ Society – About Us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\\BANNER\Users\Public\Hospital Photo\scan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85867"/>
            <a:ext cx="1701386" cy="2562533"/>
          </a:xfrm>
          <a:prstGeom prst="rect">
            <a:avLst/>
          </a:prstGeom>
          <a:noFill/>
        </p:spPr>
      </p:pic>
      <p:pic>
        <p:nvPicPr>
          <p:cNvPr id="1027" name="Picture 3" descr="\\BANNER\Users\Public\Hospital Photo\scan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88755"/>
            <a:ext cx="1706571" cy="2445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504" y="1143000"/>
            <a:ext cx="9090992" cy="5333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Aim </a:t>
            </a:r>
            <a:r>
              <a:rPr lang="en-US" sz="2000" b="1" dirty="0" smtClean="0">
                <a:solidFill>
                  <a:schemeClr val="bg1"/>
                </a:solidFill>
              </a:rPr>
              <a:t>–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To become a “Centre of Excellence” &amp; “To Play a Major Role in reduction of needless Blindness in State of Maharashtra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Objectives of the Society –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 give free or on payment medical and surgical treatment to persons suffering from eye diseases of eye and 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 provide teaching facilities for the students of post graduate in ophthalmology and ENT, Nurses and opticians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To provide facilities for research work in Ophthalmology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Mission and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epak\Desktop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93687"/>
            <a:ext cx="9155113" cy="6564313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143001"/>
            <a:ext cx="6324600" cy="2590800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On 8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August 1932 Father of Nation “Mahatma Gandhi” laid the foundation stone of KBHB Charitable Ophthalmic &amp; ENT Hospital, in </a:t>
            </a:r>
            <a:r>
              <a:rPr lang="en-US" sz="2800" dirty="0" err="1" smtClean="0">
                <a:solidFill>
                  <a:schemeClr val="bg1"/>
                </a:solidFill>
              </a:rPr>
              <a:t>Parel</a:t>
            </a:r>
            <a:r>
              <a:rPr lang="en-US" sz="2800" dirty="0" smtClean="0">
                <a:solidFill>
                  <a:schemeClr val="bg1"/>
                </a:solidFill>
              </a:rPr>
              <a:t>, Mumbai.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524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Important Milestones 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5211" r="13399" b="62108"/>
          <a:stretch/>
        </p:blipFill>
        <p:spPr bwMode="auto">
          <a:xfrm>
            <a:off x="6208644" y="1143000"/>
            <a:ext cx="29718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Picture 8" descr="\\BANNER\Users\Public\100_8064.JPG"/>
          <p:cNvPicPr/>
          <p:nvPr/>
        </p:nvPicPr>
        <p:blipFill>
          <a:blip r:embed="rId4" cstate="print"/>
          <a:srcRect l="11268" t="29799" b="8775"/>
          <a:stretch>
            <a:fillRect/>
          </a:stretch>
        </p:blipFill>
        <p:spPr bwMode="auto">
          <a:xfrm>
            <a:off x="0" y="3680792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2819400" y="3680792"/>
            <a:ext cx="6324600" cy="2590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 1997 Community Outreach Department started in the hospital. With the objective of “Reached to unreached”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1243</Words>
  <Application>Microsoft Office PowerPoint</Application>
  <PresentationFormat>On-screen Show (4:3)</PresentationFormat>
  <Paragraphs>211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Free Ophthalmic Hospitals’ Society</vt:lpstr>
      <vt:lpstr>Blindness: Global Facts by WHO</vt:lpstr>
      <vt:lpstr>Slide 3</vt:lpstr>
      <vt:lpstr>Cont… Blindness: Indian Facts by </vt:lpstr>
      <vt:lpstr>Slide 5</vt:lpstr>
      <vt:lpstr>Blindness Scenario in India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hospital building’s Structural Repairing</dc:title>
  <dc:creator>Sadmin</dc:creator>
  <cp:lastModifiedBy>Deepak</cp:lastModifiedBy>
  <cp:revision>65</cp:revision>
  <dcterms:created xsi:type="dcterms:W3CDTF">2015-04-11T05:30:24Z</dcterms:created>
  <dcterms:modified xsi:type="dcterms:W3CDTF">2015-05-18T11:40:00Z</dcterms:modified>
</cp:coreProperties>
</file>